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75" r:id="rId3"/>
    <p:sldId id="276" r:id="rId4"/>
    <p:sldId id="277" r:id="rId5"/>
    <p:sldId id="278" r:id="rId6"/>
    <p:sldId id="279" r:id="rId7"/>
    <p:sldId id="281" r:id="rId8"/>
    <p:sldId id="282" r:id="rId9"/>
    <p:sldId id="283" r:id="rId10"/>
    <p:sldId id="258" r:id="rId11"/>
    <p:sldId id="284" r:id="rId12"/>
    <p:sldId id="259" r:id="rId13"/>
    <p:sldId id="260" r:id="rId14"/>
    <p:sldId id="263" r:id="rId15"/>
    <p:sldId id="264" r:id="rId16"/>
    <p:sldId id="268" r:id="rId17"/>
    <p:sldId id="269" r:id="rId18"/>
    <p:sldId id="270" r:id="rId19"/>
    <p:sldId id="271" r:id="rId20"/>
    <p:sldId id="272" r:id="rId21"/>
    <p:sldId id="273" r:id="rId22"/>
    <p:sldId id="274" r:id="rId23"/>
    <p:sldId id="285" r:id="rId24"/>
    <p:sldId id="286" r:id="rId25"/>
    <p:sldId id="287" r:id="rId26"/>
    <p:sldId id="288" r:id="rId27"/>
    <p:sldId id="289" r:id="rId28"/>
    <p:sldId id="290" r:id="rId29"/>
    <p:sldId id="291"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4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F9DF8-ECC5-47DD-B48B-DB5070F48CAF}" type="datetimeFigureOut">
              <a:rPr lang="tr-TR" smtClean="0"/>
              <a:t>05.07.2023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CFAB5-D6C5-49BA-B540-4B8037C77289}" type="slidenum">
              <a:rPr lang="tr-TR" smtClean="0"/>
              <a:t>‹#›</a:t>
            </a:fld>
            <a:endParaRPr lang="tr-TR"/>
          </a:p>
        </p:txBody>
      </p:sp>
    </p:spTree>
    <p:extLst>
      <p:ext uri="{BB962C8B-B14F-4D97-AF65-F5344CB8AC3E}">
        <p14:creationId xmlns:p14="http://schemas.microsoft.com/office/powerpoint/2010/main" val="267380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p:txBody>
          <a:bodyPr/>
          <a:lstStyle/>
          <a:p>
            <a:fld id="{83F38EA2-8028-40AC-8567-174A00D33F79}" type="datetimeFigureOut">
              <a:rPr lang="tr-TR" smtClean="0"/>
              <a:t>05.07.2023</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65393A-5FDB-4032-98B4-414517D384A8}" type="slidenum">
              <a:rPr lang="tr-TR" smtClean="0"/>
              <a:t>‹#›</a:t>
            </a:fld>
            <a:endParaRPr lang="tr-TR"/>
          </a:p>
        </p:txBody>
      </p:sp>
      <p:sp>
        <p:nvSpPr>
          <p:cNvPr id="8" name="Başlık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3F38EA2-8028-40AC-8567-174A00D33F79}" type="datetimeFigureOut">
              <a:rPr lang="tr-TR" smtClean="0"/>
              <a:t>05.07.2023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65393A-5FDB-4032-98B4-414517D384A8}"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6915912" y="3009901"/>
            <a:ext cx="457200" cy="441325"/>
          </a:xfrm>
        </p:spPr>
        <p:txBody>
          <a:bodyPr/>
          <a:lstStyle/>
          <a:p>
            <a:fld id="{BE65393A-5FDB-4032-98B4-414517D384A8}" type="slidenum">
              <a:rPr lang="tr-TR" smtClean="0"/>
              <a:t>‹#›</a:t>
            </a:fld>
            <a:endParaRPr lang="tr-TR"/>
          </a:p>
        </p:txBody>
      </p:sp>
      <p:sp>
        <p:nvSpPr>
          <p:cNvPr id="3" name="Dikey Metin Yer Tutucusu 2"/>
          <p:cNvSpPr>
            <a:spLocks noGrp="1"/>
          </p:cNvSpPr>
          <p:nvPr>
            <p:ph type="body" orient="vert" idx="1"/>
          </p:nvPr>
        </p:nvSpPr>
        <p:spPr>
          <a:xfrm>
            <a:off x="304800" y="304800"/>
            <a:ext cx="6553200" cy="5821366"/>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3F38EA2-8028-40AC-8567-174A00D33F79}" type="datetimeFigureOut">
              <a:rPr lang="tr-TR" smtClean="0"/>
              <a:t>05.07.2023</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7391400" y="304801"/>
            <a:ext cx="1447800" cy="5851525"/>
          </a:xfrm>
        </p:spPr>
        <p:txBody>
          <a:bodyPr vert="eaVert"/>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a:t>Asıl başlık stili için tıklatın</a:t>
            </a:r>
            <a:endParaRPr kumimoji="0" lang="en-US"/>
          </a:p>
        </p:txBody>
      </p:sp>
      <p:sp>
        <p:nvSpPr>
          <p:cNvPr id="4" name="Veri Yer Tutucusu 3"/>
          <p:cNvSpPr>
            <a:spLocks noGrp="1"/>
          </p:cNvSpPr>
          <p:nvPr>
            <p:ph type="dt" sz="half" idx="10"/>
          </p:nvPr>
        </p:nvSpPr>
        <p:spPr/>
        <p:txBody>
          <a:bodyPr/>
          <a:lstStyle/>
          <a:p>
            <a:fld id="{83F38EA2-8028-40AC-8567-174A00D33F79}" type="datetimeFigureOut">
              <a:rPr lang="tr-TR" smtClean="0"/>
              <a:t>05.07.2023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4361688" y="1026372"/>
            <a:ext cx="457200" cy="441325"/>
          </a:xfrm>
        </p:spPr>
        <p:txBody>
          <a:bodyPr/>
          <a:lstStyle/>
          <a:p>
            <a:fld id="{BE65393A-5FDB-4032-98B4-414517D384A8}" type="slidenum">
              <a:rPr lang="tr-TR" smtClean="0"/>
              <a:t>‹#›</a:t>
            </a:fld>
            <a:endParaRPr lang="tr-TR"/>
          </a:p>
        </p:txBody>
      </p:sp>
      <p:sp>
        <p:nvSpPr>
          <p:cNvPr id="8" name="İçerik Yer Tutucusu 7"/>
          <p:cNvSpPr>
            <a:spLocks noGrp="1"/>
          </p:cNvSpPr>
          <p:nvPr>
            <p:ph sz="quarter" idx="1"/>
          </p:nvPr>
        </p:nvSpPr>
        <p:spPr>
          <a:xfrm>
            <a:off x="301752" y="1527048"/>
            <a:ext cx="850392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3" name="Dikdörtgen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83F38EA2-8028-40AC-8567-174A00D33F79}" type="datetimeFigureOut">
              <a:rPr lang="tr-TR" smtClean="0"/>
              <a:t>05.07.2023</a:t>
            </a:fld>
            <a:endParaRPr lang="tr-TR"/>
          </a:p>
        </p:txBody>
      </p:sp>
      <p:sp>
        <p:nvSpPr>
          <p:cNvPr id="8" name="Düz Bağlayıcı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65393A-5FDB-4032-98B4-414517D384A8}" type="slidenum">
              <a:rPr lang="tr-TR" smtClean="0"/>
              <a:t>‹#›</a:t>
            </a:fld>
            <a:endParaRPr lang="tr-TR"/>
          </a:p>
        </p:txBody>
      </p:sp>
      <p:sp>
        <p:nvSpPr>
          <p:cNvPr id="2" name="Başlık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758952"/>
          </a:xfrm>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a:xfrm>
            <a:off x="5791200" y="6409944"/>
            <a:ext cx="3044952" cy="365760"/>
          </a:xfrm>
        </p:spPr>
        <p:txBody>
          <a:bodyPr/>
          <a:lstStyle/>
          <a:p>
            <a:fld id="{83F38EA2-8028-40AC-8567-174A00D33F79}" type="datetimeFigureOut">
              <a:rPr lang="tr-TR" smtClean="0"/>
              <a:t>05.07.2023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E65393A-5FDB-4032-98B4-414517D384A8}" type="slidenum">
              <a:rPr lang="tr-TR" smtClean="0"/>
              <a:t>‹#›</a:t>
            </a:fld>
            <a:endParaRPr lang="tr-TR"/>
          </a:p>
        </p:txBody>
      </p:sp>
      <p:sp>
        <p:nvSpPr>
          <p:cNvPr id="8" name="Düz Bağlayıcı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301752" y="1371600"/>
            <a:ext cx="4038600" cy="4681728"/>
          </a:xfrm>
        </p:spPr>
        <p:txBody>
          <a:bodyPr/>
          <a:lstStyle>
            <a:lvl1pPr>
              <a:defRPr sz="2500"/>
            </a:lvl1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İçerik Yer Tutucusu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Veri Yer Tutucusu 6"/>
          <p:cNvSpPr>
            <a:spLocks noGrp="1"/>
          </p:cNvSpPr>
          <p:nvPr>
            <p:ph type="dt" sz="half" idx="10"/>
          </p:nvPr>
        </p:nvSpPr>
        <p:spPr/>
        <p:txBody>
          <a:bodyPr/>
          <a:lstStyle/>
          <a:p>
            <a:fld id="{83F38EA2-8028-40AC-8567-174A00D33F79}" type="datetimeFigureOut">
              <a:rPr lang="tr-TR" smtClean="0"/>
              <a:t>05.07.2023</a:t>
            </a:fld>
            <a:endParaRPr lang="tr-TR"/>
          </a:p>
        </p:txBody>
      </p:sp>
      <p:sp>
        <p:nvSpPr>
          <p:cNvPr id="8" name="Altbilgi Yer Tutucusu 7"/>
          <p:cNvSpPr>
            <a:spLocks noGrp="1"/>
          </p:cNvSpPr>
          <p:nvPr>
            <p:ph type="ftr" sz="quarter" idx="11"/>
          </p:nvPr>
        </p:nvSpPr>
        <p:spPr>
          <a:xfrm>
            <a:off x="304800" y="6409944"/>
            <a:ext cx="3581400" cy="365760"/>
          </a:xfrm>
        </p:spPr>
        <p:txBody>
          <a:bodyPr/>
          <a:lstStyle/>
          <a:p>
            <a:endParaRPr lang="tr-TR"/>
          </a:p>
        </p:txBody>
      </p:sp>
      <p:sp>
        <p:nvSpPr>
          <p:cNvPr id="15" name="Düz Bağlayıcı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301752" y="2471383"/>
            <a:ext cx="4041648" cy="3818404"/>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İçerik Yer Tutucusu 25"/>
          <p:cNvSpPr>
            <a:spLocks noGrp="1"/>
          </p:cNvSpPr>
          <p:nvPr>
            <p:ph sz="quarter" idx="4"/>
          </p:nvPr>
        </p:nvSpPr>
        <p:spPr>
          <a:xfrm>
            <a:off x="4800600" y="2471383"/>
            <a:ext cx="4038600" cy="382219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4343400" y="1042416"/>
            <a:ext cx="457200" cy="441325"/>
          </a:xfrm>
        </p:spPr>
        <p:txBody>
          <a:bodyPr/>
          <a:lstStyle>
            <a:lvl1pPr algn="ctr">
              <a:defRPr/>
            </a:lvl1pPr>
          </a:lstStyle>
          <a:p>
            <a:fld id="{BE65393A-5FDB-4032-98B4-414517D384A8}" type="slidenum">
              <a:rPr lang="tr-TR" smtClean="0"/>
              <a:t>‹#›</a:t>
            </a:fld>
            <a:endParaRPr lang="tr-TR"/>
          </a:p>
        </p:txBody>
      </p:sp>
      <p:sp>
        <p:nvSpPr>
          <p:cNvPr id="23" name="Başlık 22"/>
          <p:cNvSpPr>
            <a:spLocks noGrp="1"/>
          </p:cNvSpPr>
          <p:nvPr>
            <p:ph type="title"/>
          </p:nvPr>
        </p:nvSpPr>
        <p:spPr/>
        <p:txBody>
          <a:bodyPr rtlCol="0" anchor="b" anchorCtr="0"/>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83F38EA2-8028-40AC-8567-174A00D33F79}" type="datetimeFigureOut">
              <a:rPr lang="tr-TR" smtClean="0"/>
              <a:t>05.07.2023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4343400" y="1036020"/>
            <a:ext cx="457200" cy="441325"/>
          </a:xfrm>
        </p:spPr>
        <p:txBody>
          <a:bodyPr/>
          <a:lstStyle/>
          <a:p>
            <a:fld id="{BE65393A-5FDB-4032-98B4-414517D384A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83F38EA2-8028-40AC-8567-174A00D33F79}" type="datetimeFigureOut">
              <a:rPr lang="tr-TR" smtClean="0"/>
              <a:t>05.07.2023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E65393A-5FDB-4032-98B4-414517D384A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a:t>Asıl başlık stili için tıklatın</a:t>
            </a:r>
            <a:endParaRPr kumimoji="0" lang="en-US"/>
          </a:p>
        </p:txBody>
      </p:sp>
      <p:sp>
        <p:nvSpPr>
          <p:cNvPr id="3" name="Metin Yer Tutucus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ikdörtgen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3124200" y="685800"/>
            <a:ext cx="5638800" cy="5410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E65393A-5FDB-4032-98B4-414517D384A8}" type="slidenum">
              <a:rPr lang="tr-TR" smtClean="0"/>
              <a:t>‹#›</a:t>
            </a:fld>
            <a:endParaRPr lang="tr-TR"/>
          </a:p>
        </p:txBody>
      </p:sp>
      <p:sp>
        <p:nvSpPr>
          <p:cNvPr id="21" name="Dikdörtgen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83F38EA2-8028-40AC-8567-174A00D33F79}" type="datetimeFigureOut">
              <a:rPr lang="tr-TR" smtClean="0"/>
              <a:t>05.07.2023</a:t>
            </a:fld>
            <a:endParaRPr lang="tr-TR"/>
          </a:p>
        </p:txBody>
      </p:sp>
      <p:sp>
        <p:nvSpPr>
          <p:cNvPr id="6" name="Altbilgi Yer Tutucusu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p>
            <a:fld id="{BE65393A-5FDB-4032-98B4-414517D384A8}" type="slidenum">
              <a:rPr lang="tr-TR" smtClean="0"/>
              <a:t>‹#›</a:t>
            </a:fld>
            <a:endParaRPr lang="tr-TR"/>
          </a:p>
        </p:txBody>
      </p:sp>
      <p:sp>
        <p:nvSpPr>
          <p:cNvPr id="2" name="Başlık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a:t>Asıl başlık stili için tıklatın</a:t>
            </a:r>
            <a:endParaRPr kumimoji="0" lang="en-US"/>
          </a:p>
        </p:txBody>
      </p:sp>
      <p:sp>
        <p:nvSpPr>
          <p:cNvPr id="3" name="Resim Yer Tutucusu 2"/>
          <p:cNvSpPr>
            <a:spLocks noGrp="1"/>
          </p:cNvSpPr>
          <p:nvPr>
            <p:ph type="pic" idx="1"/>
          </p:nvPr>
        </p:nvSpPr>
        <p:spPr>
          <a:xfrm>
            <a:off x="3000375" y="609600"/>
            <a:ext cx="5867400" cy="4267200"/>
          </a:xfrm>
        </p:spPr>
        <p:txBody>
          <a:bodyPr/>
          <a:lstStyle>
            <a:lvl1pPr marL="0" indent="0">
              <a:buNone/>
              <a:defRPr sz="3200"/>
            </a:lvl1pPr>
          </a:lstStyle>
          <a:p>
            <a:r>
              <a:rPr kumimoji="0" lang="tr-TR"/>
              <a:t>Resim eklemek için simgeyi tıklatın</a:t>
            </a:r>
            <a:endParaRPr kumimoji="0" lang="en-US" dirty="0"/>
          </a:p>
        </p:txBody>
      </p:sp>
      <p:sp>
        <p:nvSpPr>
          <p:cNvPr id="4" name="Metin Yer Tutucus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22" name="Dikdörtgen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5788152" y="6404984"/>
            <a:ext cx="3044952" cy="365760"/>
          </a:xfrm>
        </p:spPr>
        <p:txBody>
          <a:bodyPr/>
          <a:lstStyle/>
          <a:p>
            <a:fld id="{83F38EA2-8028-40AC-8567-174A00D33F79}" type="datetimeFigureOut">
              <a:rPr lang="tr-TR" smtClean="0"/>
              <a:t>05.07.2023</a:t>
            </a:fld>
            <a:endParaRPr lang="tr-TR"/>
          </a:p>
        </p:txBody>
      </p:sp>
      <p:sp>
        <p:nvSpPr>
          <p:cNvPr id="6" name="Altbilgi Yer Tutucusu 5"/>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3F38EA2-8028-40AC-8567-174A00D33F79}" type="datetimeFigureOut">
              <a:rPr lang="tr-TR" smtClean="0"/>
              <a:t>05.07.2023</a:t>
            </a:fld>
            <a:endParaRPr lang="tr-TR"/>
          </a:p>
        </p:txBody>
      </p:sp>
      <p:sp>
        <p:nvSpPr>
          <p:cNvPr id="3" name="Altbilgi Yer Tutucusu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65393A-5FDB-4032-98B4-414517D384A8}" type="slidenum">
              <a:rPr lang="tr-TR" smtClean="0"/>
              <a:t>‹#›</a:t>
            </a:fld>
            <a:endParaRPr lang="tr-TR"/>
          </a:p>
        </p:txBody>
      </p:sp>
      <p:sp>
        <p:nvSpPr>
          <p:cNvPr id="22" name="Başlık Yer Tutucusu 21"/>
          <p:cNvSpPr>
            <a:spLocks noGrp="1"/>
          </p:cNvSpPr>
          <p:nvPr>
            <p:ph type="title"/>
          </p:nvPr>
        </p:nvSpPr>
        <p:spPr>
          <a:xfrm>
            <a:off x="301752" y="228600"/>
            <a:ext cx="8534400" cy="758952"/>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1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80.jpe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31640" y="1700808"/>
            <a:ext cx="6264696" cy="504056"/>
          </a:xfrm>
        </p:spPr>
        <p:style>
          <a:lnRef idx="3">
            <a:schemeClr val="lt1"/>
          </a:lnRef>
          <a:fillRef idx="1">
            <a:schemeClr val="accent3"/>
          </a:fillRef>
          <a:effectRef idx="1">
            <a:schemeClr val="accent3"/>
          </a:effectRef>
          <a:fontRef idx="minor">
            <a:schemeClr val="lt1"/>
          </a:fontRef>
        </p:style>
        <p:txBody>
          <a:bodyPr>
            <a:normAutofit fontScale="40000" lnSpcReduction="20000"/>
          </a:bodyPr>
          <a:lstStyle/>
          <a:p>
            <a:r>
              <a:rPr lang="tr-TR" sz="7200" b="1" dirty="0">
                <a:solidFill>
                  <a:schemeClr val="tx1"/>
                </a:solidFill>
              </a:rPr>
              <a:t>BAKU</a:t>
            </a:r>
          </a:p>
        </p:txBody>
      </p:sp>
      <p:sp>
        <p:nvSpPr>
          <p:cNvPr id="2" name="Başlık 1"/>
          <p:cNvSpPr>
            <a:spLocks noGrp="1"/>
          </p:cNvSpPr>
          <p:nvPr>
            <p:ph type="ctrTitle"/>
          </p:nvPr>
        </p:nvSpPr>
        <p:spPr>
          <a:xfrm>
            <a:off x="611560" y="332655"/>
            <a:ext cx="7916416" cy="1224137"/>
          </a:xfr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tr-TR" sz="6600" b="1" dirty="0">
                <a:latin typeface="Times New Roman" pitchFamily="18" charset="0"/>
                <a:cs typeface="Times New Roman" pitchFamily="18" charset="0"/>
              </a:rPr>
              <a:t>ELIT</a:t>
            </a:r>
            <a:r>
              <a:rPr lang="tr-TR" sz="6600" b="1" dirty="0">
                <a:latin typeface="Andalus" pitchFamily="18" charset="-78"/>
                <a:cs typeface="Andalus" pitchFamily="18" charset="-78"/>
              </a:rPr>
              <a:t> YATIRIM </a:t>
            </a:r>
          </a:p>
        </p:txBody>
      </p:sp>
      <p:pic>
        <p:nvPicPr>
          <p:cNvPr id="1028" name="Picture 4" descr="Aluminum Ingot Continuous Casting Degassing Aluminum With Ar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4904"/>
            <a:ext cx="5479843" cy="4109883"/>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1"/>
          <p:cNvPicPr/>
          <p:nvPr/>
        </p:nvPicPr>
        <p:blipFill>
          <a:blip r:embed="rId3"/>
          <a:srcRect/>
          <a:stretch>
            <a:fillRect/>
          </a:stretch>
        </p:blipFill>
        <p:spPr bwMode="auto">
          <a:xfrm>
            <a:off x="5796136" y="3647032"/>
            <a:ext cx="3133725" cy="18573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423076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LABORATORY</a:t>
            </a:r>
          </a:p>
        </p:txBody>
      </p:sp>
      <p:sp>
        <p:nvSpPr>
          <p:cNvPr id="3" name="İçerik Yer Tutucusu 2"/>
          <p:cNvSpPr>
            <a:spLocks noGrp="1"/>
          </p:cNvSpPr>
          <p:nvPr>
            <p:ph sz="quarter" idx="1"/>
          </p:nvPr>
        </p:nvSpPr>
        <p:spPr/>
        <p:txBody>
          <a:bodyPr/>
          <a:lstStyle/>
          <a:p>
            <a:r>
              <a:rPr lang="tr-TR" dirty="0"/>
              <a:t>SPECTROMETER- OXFORD INSTRUMENTS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77052"/>
            <a:ext cx="5472608" cy="3646126"/>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783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LABORATORY</a:t>
            </a:r>
            <a:endParaRPr lang="tr-TR" sz="2800" dirty="0"/>
          </a:p>
        </p:txBody>
      </p:sp>
      <p:sp>
        <p:nvSpPr>
          <p:cNvPr id="3" name="İçerik Yer Tutucusu 2"/>
          <p:cNvSpPr>
            <a:spLocks noGrp="1"/>
          </p:cNvSpPr>
          <p:nvPr>
            <p:ph sz="quarter" idx="1"/>
          </p:nvPr>
        </p:nvSpPr>
        <p:spPr/>
        <p:txBody>
          <a:bodyPr>
            <a:normAutofit/>
          </a:bodyPr>
          <a:lstStyle/>
          <a:p>
            <a:r>
              <a:rPr lang="tr-TR" sz="1800" dirty="0" err="1"/>
              <a:t>We</a:t>
            </a:r>
            <a:r>
              <a:rPr lang="tr-TR" sz="1800" dirty="0"/>
              <a:t> can do  </a:t>
            </a:r>
            <a:r>
              <a:rPr lang="tr-TR" sz="1800" dirty="0" err="1"/>
              <a:t>porosity</a:t>
            </a:r>
            <a:r>
              <a:rPr lang="tr-TR" sz="1800" dirty="0"/>
              <a:t>  and </a:t>
            </a:r>
            <a:r>
              <a:rPr lang="tr-TR" sz="1800" dirty="0" err="1"/>
              <a:t>macrostructure</a:t>
            </a:r>
            <a:r>
              <a:rPr lang="tr-TR" sz="1800" dirty="0"/>
              <a:t> test in </a:t>
            </a:r>
            <a:r>
              <a:rPr lang="tr-TR" sz="1800" dirty="0" err="1"/>
              <a:t>our</a:t>
            </a:r>
            <a:r>
              <a:rPr lang="tr-TR" sz="1800" dirty="0"/>
              <a:t> </a:t>
            </a:r>
            <a:r>
              <a:rPr lang="tr-TR" sz="1800" dirty="0" err="1"/>
              <a:t>laboratory</a:t>
            </a:r>
            <a:r>
              <a:rPr lang="tr-TR" sz="1800" dirty="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048256"/>
            <a:ext cx="2985611" cy="3563048"/>
          </a:xfrm>
          <a:prstGeom prst="rect">
            <a:avLst/>
          </a:prstGeom>
          <a:effectLst>
            <a:glow rad="139700">
              <a:schemeClr val="accent1">
                <a:satMod val="175000"/>
                <a:alpha val="40000"/>
              </a:schemeClr>
            </a:glow>
          </a:effectLst>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369" y="2041496"/>
            <a:ext cx="2636030" cy="3569808"/>
          </a:xfrm>
          <a:prstGeom prst="rect">
            <a:avLst/>
          </a:prstGeom>
          <a:effectLst>
            <a:glow rad="139700">
              <a:schemeClr val="accent1">
                <a:satMod val="175000"/>
                <a:alpha val="40000"/>
              </a:schemeClr>
            </a:glow>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21578" y="2048256"/>
            <a:ext cx="2755775" cy="3579304"/>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960513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SCRAP TYPES</a:t>
            </a:r>
          </a:p>
        </p:txBody>
      </p:sp>
      <p:sp>
        <p:nvSpPr>
          <p:cNvPr id="3" name="İçerik Yer Tutucusu 2"/>
          <p:cNvSpPr>
            <a:spLocks noGrp="1"/>
          </p:cNvSpPr>
          <p:nvPr>
            <p:ph sz="quarter" idx="1"/>
          </p:nvPr>
        </p:nvSpPr>
        <p:spPr/>
        <p:txBody>
          <a:bodyPr/>
          <a:lstStyle/>
          <a:p>
            <a:r>
              <a:rPr lang="tr-TR" dirty="0"/>
              <a:t>ISRI - TENSE </a:t>
            </a:r>
          </a:p>
          <a:p>
            <a:endParaRPr lang="tr-TR" dirty="0"/>
          </a:p>
          <a:p>
            <a:pPr marL="0" indent="0">
              <a:buNone/>
            </a:pPr>
            <a:endParaRPr lang="tr-TR" dirty="0"/>
          </a:p>
        </p:txBody>
      </p:sp>
      <p:pic>
        <p:nvPicPr>
          <p:cNvPr id="1026" name="Picture 2" descr="C:\Users\Hp\Desktop\20181009_105240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2268000" cy="30239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7" name="Picture 3" descr="C:\Users\Hp\Desktop\20181009_105254_resiz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175" y="2349334"/>
            <a:ext cx="2269964" cy="3024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C:\Users\Hp\Desktop\20181009_105245_re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329732"/>
            <a:ext cx="2268000" cy="3024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20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r>
              <a:rPr lang="tr-TR" dirty="0"/>
              <a:t>ISRI TAINT-TABOR </a:t>
            </a:r>
          </a:p>
        </p:txBody>
      </p:sp>
      <p:pic>
        <p:nvPicPr>
          <p:cNvPr id="1026" name="Picture 2" descr="C:\Users\Hp\Desktop\20181009_105546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2270668" cy="3024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7" name="Picture 3" descr="C:\Users\Hp\Desktop\20181009_105609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492896"/>
            <a:ext cx="2268000" cy="3024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C:\Users\Hp\Desktop\20181009_105552_re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687" y="2492896"/>
            <a:ext cx="2270211" cy="3024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40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r>
              <a:rPr lang="tr-TR" dirty="0"/>
              <a:t>ISRI- TATA</a:t>
            </a:r>
          </a:p>
        </p:txBody>
      </p:sp>
      <p:sp>
        <p:nvSpPr>
          <p:cNvPr id="4" name="İçerik Yer Tutucusu 3"/>
          <p:cNvSpPr>
            <a:spLocks noGrp="1"/>
          </p:cNvSpPr>
          <p:nvPr>
            <p:ph sz="half" idx="2"/>
          </p:nvPr>
        </p:nvSpPr>
        <p:spPr/>
        <p:txBody>
          <a:bodyPr/>
          <a:lstStyle/>
          <a:p>
            <a:r>
              <a:rPr lang="tr-TR" dirty="0"/>
              <a:t>ISRI- TROMA</a:t>
            </a:r>
          </a:p>
        </p:txBody>
      </p:sp>
      <p:pic>
        <p:nvPicPr>
          <p:cNvPr id="2050" name="Picture 2" descr="C:\Users\Hp\Desktop\20181009_105644_resized.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26" y="1988840"/>
            <a:ext cx="2124000" cy="2880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051" name="Picture 3" descr="C:\Users\Hp\Desktop\20181009_105657_resized.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2550" y="1988838"/>
            <a:ext cx="2124000" cy="2880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052" name="Picture 4" descr="C:\Users\Hp\Desktop\20181009_110134_resized.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248" y="1988838"/>
            <a:ext cx="2124000" cy="2880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053" name="Picture 5" descr="C:\Users\Hp\Desktop\20181009_110130_resized.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900" y="1988838"/>
            <a:ext cx="2124000" cy="2880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2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a:t>ISRI-TASTE</a:t>
            </a:r>
          </a:p>
        </p:txBody>
      </p:sp>
      <p:pic>
        <p:nvPicPr>
          <p:cNvPr id="3074" name="Picture 2" descr="C:\Users\Hp\Desktop\20181007_115050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2236100" cy="29814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p\Desktop\20181007_115055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420888"/>
            <a:ext cx="2522434" cy="2981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p\Desktop\20181007_115037_re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427392"/>
            <a:ext cx="2226344" cy="296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25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534400" cy="758952"/>
          </a:xfrm>
        </p:spPr>
        <p:txBody>
          <a:bodyPr>
            <a:noAutofit/>
          </a:bodyPr>
          <a:lstStyle/>
          <a:p>
            <a:r>
              <a:rPr lang="tr-TR" sz="2400" b="1" dirty="0"/>
              <a:t>MASTER ALLOY PREPARATION FOR PRODUCTION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887" y="1714010"/>
            <a:ext cx="1583774" cy="94920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86" y="2865294"/>
            <a:ext cx="1583774" cy="118173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www.elitaluminium.com/wp-content/uploads/2015/09/IMG_6900-400x4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1308" y="3038398"/>
            <a:ext cx="1476000" cy="1476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2" name="Sağ Ok 11"/>
          <p:cNvSpPr/>
          <p:nvPr/>
        </p:nvSpPr>
        <p:spPr>
          <a:xfrm>
            <a:off x="2284816" y="3049646"/>
            <a:ext cx="792000" cy="144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Sağ Ok 12"/>
          <p:cNvSpPr/>
          <p:nvPr/>
        </p:nvSpPr>
        <p:spPr>
          <a:xfrm>
            <a:off x="2284816" y="4442398"/>
            <a:ext cx="792000" cy="144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4" name="Sağ Ok 13"/>
          <p:cNvSpPr/>
          <p:nvPr/>
        </p:nvSpPr>
        <p:spPr>
          <a:xfrm>
            <a:off x="5148064" y="3557268"/>
            <a:ext cx="792000" cy="14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30" name="Picture 6" descr="C:\Users\Hp\Desktop\IMG-20180412-WA00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566482"/>
            <a:ext cx="2343247" cy="17793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4" name="Picture 2" descr="WHEEL SCRAP ile ilgili görsel sonucu"/>
          <p:cNvPicPr>
            <a:picLocks noGrp="1" noChangeAspect="1" noChangeArrowheads="1"/>
          </p:cNvPicPr>
          <p:nvPr>
            <p:ph sz="quarter" idx="1"/>
          </p:nvPr>
        </p:nvPicPr>
        <p:blipFill>
          <a:blip r:embed="rId6" cstate="print">
            <a:extLst>
              <a:ext uri="{28A0092B-C50C-407E-A947-70E740481C1C}">
                <a14:useLocalDpi xmlns:a14="http://schemas.microsoft.com/office/drawing/2010/main" val="0"/>
              </a:ext>
            </a:extLst>
          </a:blip>
          <a:srcRect/>
          <a:stretch>
            <a:fillRect/>
          </a:stretch>
        </p:blipFill>
        <p:spPr bwMode="auto">
          <a:xfrm>
            <a:off x="454300" y="4249110"/>
            <a:ext cx="1583774" cy="118783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081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MELTING PROCESS</a:t>
            </a:r>
          </a:p>
        </p:txBody>
      </p:sp>
      <p:sp>
        <p:nvSpPr>
          <p:cNvPr id="3" name="İçerik Yer Tutucusu 2"/>
          <p:cNvSpPr>
            <a:spLocks noGrp="1"/>
          </p:cNvSpPr>
          <p:nvPr>
            <p:ph sz="quarter" idx="1"/>
          </p:nvPr>
        </p:nvSpPr>
        <p:spPr/>
        <p:txBody>
          <a:bodyPr/>
          <a:lstStyle/>
          <a:p>
            <a:r>
              <a:rPr lang="tr-TR" dirty="0"/>
              <a:t>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7" y="1628800"/>
            <a:ext cx="1465742" cy="151216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7" y="3212976"/>
            <a:ext cx="1438897" cy="136415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54" y="4656694"/>
            <a:ext cx="1411947" cy="11296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Düz Ok Bağlayıcısı 4"/>
          <p:cNvCxnSpPr>
            <a:stCxn id="2050" idx="3"/>
          </p:cNvCxnSpPr>
          <p:nvPr/>
        </p:nvCxnSpPr>
        <p:spPr>
          <a:xfrm>
            <a:off x="1897229" y="2384884"/>
            <a:ext cx="1018587" cy="10309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979712" y="3573016"/>
            <a:ext cx="93610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V="1">
            <a:off x="1897229" y="3645024"/>
            <a:ext cx="1080120" cy="148853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3" y="1956756"/>
            <a:ext cx="1462952" cy="146295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C:\Users\Hp\Desktop\20181012_1649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3784729"/>
            <a:ext cx="1462952" cy="194852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3065459" y="3419708"/>
            <a:ext cx="1457326" cy="369332"/>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a:t>MELTING</a:t>
            </a:r>
          </a:p>
        </p:txBody>
      </p:sp>
      <p:cxnSp>
        <p:nvCxnSpPr>
          <p:cNvPr id="21" name="Düz Ok Bağlayıcısı 20"/>
          <p:cNvCxnSpPr/>
          <p:nvPr/>
        </p:nvCxnSpPr>
        <p:spPr>
          <a:xfrm>
            <a:off x="4716016" y="3645024"/>
            <a:ext cx="50405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Hp\Desktop\IMG-20181105-WA00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2234293"/>
            <a:ext cx="2207662" cy="252469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98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MELTING PROCESS</a:t>
            </a:r>
          </a:p>
        </p:txBody>
      </p:sp>
      <p:sp>
        <p:nvSpPr>
          <p:cNvPr id="3" name="İçerik Yer Tutucusu 2"/>
          <p:cNvSpPr>
            <a:spLocks noGrp="1"/>
          </p:cNvSpPr>
          <p:nvPr>
            <p:ph sz="quarter" idx="1"/>
          </p:nvPr>
        </p:nvSpPr>
        <p:spPr/>
        <p:txBody>
          <a:bodyPr/>
          <a:lstStyle/>
          <a:p>
            <a:pPr marL="274320" lvl="1" indent="0">
              <a:buNone/>
            </a:pPr>
            <a:endParaRPr lang="tr-TR" dirty="0"/>
          </a:p>
          <a:p>
            <a:pPr marL="274320" lvl="1" indent="0">
              <a:buNone/>
            </a:pPr>
            <a:r>
              <a:rPr lang="tr-TR" dirty="0"/>
              <a:t>                     </a:t>
            </a:r>
          </a:p>
          <a:p>
            <a:pPr marL="274320" lvl="1" indent="0">
              <a:buNone/>
            </a:pPr>
            <a:r>
              <a:rPr lang="tr-TR" sz="1200" dirty="0"/>
              <a:t>ARGON</a:t>
            </a:r>
            <a:r>
              <a:rPr lang="tr-TR" dirty="0"/>
              <a:t>              S</a:t>
            </a:r>
            <a:r>
              <a:rPr lang="tr-TR" sz="1200" dirty="0"/>
              <a:t>ILICON METAL </a:t>
            </a:r>
          </a:p>
          <a:p>
            <a:pPr marL="274320" lvl="1" indent="0">
              <a:buNone/>
            </a:pPr>
            <a:r>
              <a:rPr lang="tr-TR" sz="1200" dirty="0"/>
              <a:t>                                        AS MASTER ALLOY</a:t>
            </a:r>
          </a:p>
          <a:p>
            <a:pPr marL="274320" lvl="1" indent="0">
              <a:buNone/>
            </a:pPr>
            <a:endParaRPr lang="tr-TR" dirty="0">
              <a:solidFill>
                <a:srgbClr val="FF0000"/>
              </a:solidFill>
            </a:endParaRPr>
          </a:p>
          <a:p>
            <a:pPr marL="274320" lvl="1" indent="0">
              <a:buNone/>
            </a:pPr>
            <a:endParaRPr lang="tr-TR" dirty="0"/>
          </a:p>
          <a:p>
            <a:pPr marL="274320" lvl="1" indent="0">
              <a:buNone/>
            </a:pPr>
            <a:r>
              <a:rPr lang="tr-TR" sz="1200" dirty="0"/>
              <a:t>LIQUID METAL                                           CASTING MACHINE                                                  PACKING</a:t>
            </a:r>
          </a:p>
          <a:p>
            <a:pPr marL="274320" lvl="1" indent="0">
              <a:buNone/>
            </a:pPr>
            <a:r>
              <a:rPr lang="tr-TR" sz="1200" dirty="0"/>
              <a:t>IN TO HOLDING</a:t>
            </a:r>
          </a:p>
          <a:p>
            <a:pPr marL="274320" lvl="1" indent="0">
              <a:buNone/>
            </a:pPr>
            <a:r>
              <a:rPr lang="tr-TR" sz="1200" dirty="0"/>
              <a:t>FURNACE                                                        </a:t>
            </a:r>
          </a:p>
          <a:p>
            <a:pPr marL="274320" lvl="1" indent="0">
              <a:buNone/>
            </a:pPr>
            <a:r>
              <a:rPr lang="tr-TR" sz="1200" dirty="0"/>
              <a:t>                                      COPPER    SCRAP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214" y="3310448"/>
            <a:ext cx="1226094" cy="10506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Düz Ok Bağlayıcısı 4"/>
          <p:cNvCxnSpPr/>
          <p:nvPr/>
        </p:nvCxnSpPr>
        <p:spPr>
          <a:xfrm>
            <a:off x="458903" y="3640994"/>
            <a:ext cx="1520809"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095" y="5085183"/>
            <a:ext cx="1366237" cy="10483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Düz Ok Bağlayıcısı 8"/>
          <p:cNvCxnSpPr/>
          <p:nvPr/>
        </p:nvCxnSpPr>
        <p:spPr>
          <a:xfrm flipV="1">
            <a:off x="2627784" y="4653136"/>
            <a:ext cx="0" cy="360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2623729" y="2962963"/>
            <a:ext cx="4055" cy="35601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3076" name="Picture 4" descr="C:\Users\Hp\Desktop\IMG-20181105-WA00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443" y="1556792"/>
            <a:ext cx="1243865" cy="93094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cxnSp>
        <p:nvCxnSpPr>
          <p:cNvPr id="16" name="Düz Ok Bağlayıcısı 15"/>
          <p:cNvCxnSpPr/>
          <p:nvPr/>
        </p:nvCxnSpPr>
        <p:spPr>
          <a:xfrm>
            <a:off x="3419872" y="3717032"/>
            <a:ext cx="143355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987756"/>
            <a:ext cx="1737609" cy="173760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Düz Ok Bağlayıcısı 18"/>
          <p:cNvCxnSpPr/>
          <p:nvPr/>
        </p:nvCxnSpPr>
        <p:spPr>
          <a:xfrm>
            <a:off x="6660232" y="3698640"/>
            <a:ext cx="782671"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3128740"/>
            <a:ext cx="1024508" cy="102450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Düz Ok Bağlayıcısı 23"/>
          <p:cNvCxnSpPr/>
          <p:nvPr/>
        </p:nvCxnSpPr>
        <p:spPr>
          <a:xfrm flipV="1">
            <a:off x="2483768" y="2276872"/>
            <a:ext cx="2448272" cy="1421768"/>
          </a:xfrm>
          <a:prstGeom prst="straightConnector1">
            <a:avLst/>
          </a:prstGeom>
          <a:ln>
            <a:noFill/>
            <a:tailEnd type="arrow"/>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H="1" flipV="1">
            <a:off x="4932040" y="2276872"/>
            <a:ext cx="72008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Metin kutusu 26"/>
          <p:cNvSpPr txBox="1"/>
          <p:nvPr/>
        </p:nvSpPr>
        <p:spPr>
          <a:xfrm>
            <a:off x="3923928" y="1772816"/>
            <a:ext cx="2448272" cy="369332"/>
          </a:xfrm>
          <a:prstGeom prst="rect">
            <a:avLst/>
          </a:prstGeom>
          <a:solidFill>
            <a:srgbClr val="FFFF00"/>
          </a:solidFill>
        </p:spPr>
        <p:txBody>
          <a:bodyPr wrap="square" rtlCol="0">
            <a:spAutoFit/>
          </a:bodyPr>
          <a:lstStyle/>
          <a:p>
            <a:r>
              <a:rPr lang="tr-TR" dirty="0">
                <a:solidFill>
                  <a:srgbClr val="FF0000"/>
                </a:solidFill>
              </a:rPr>
              <a:t>QUALITY CONTROL</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2716521"/>
            <a:ext cx="881207" cy="59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Düz Ok Bağlayıcısı 6"/>
          <p:cNvCxnSpPr>
            <a:stCxn id="1026" idx="3"/>
          </p:cNvCxnSpPr>
          <p:nvPr/>
        </p:nvCxnSpPr>
        <p:spPr>
          <a:xfrm>
            <a:off x="1420759" y="3013485"/>
            <a:ext cx="918993" cy="108905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3307308" y="3856560"/>
            <a:ext cx="400596" cy="77047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H="1">
            <a:off x="4427984" y="4310973"/>
            <a:ext cx="1512168" cy="31606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20" name="Metin kutusu 19"/>
          <p:cNvSpPr txBox="1"/>
          <p:nvPr/>
        </p:nvSpPr>
        <p:spPr>
          <a:xfrm>
            <a:off x="3702029" y="5085184"/>
            <a:ext cx="1482039" cy="276999"/>
          </a:xfrm>
          <a:prstGeom prst="rect">
            <a:avLst/>
          </a:prstGeom>
          <a:solidFill>
            <a:srgbClr val="00B0F0"/>
          </a:solidFill>
        </p:spPr>
        <p:txBody>
          <a:bodyPr wrap="square" rtlCol="0">
            <a:spAutoFit/>
          </a:bodyPr>
          <a:lstStyle/>
          <a:p>
            <a:r>
              <a:rPr lang="tr-TR" sz="1200" dirty="0"/>
              <a:t>CERAMIC FILTER</a:t>
            </a:r>
          </a:p>
        </p:txBody>
      </p:sp>
      <p:pic>
        <p:nvPicPr>
          <p:cNvPr id="25" name="Resim 24" descr="C:\Users\Hp\AppData\Local\Microsoft\Windows\Temporary Internet Files\Content.Word\20190211_112414_resized_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745" y="4585379"/>
            <a:ext cx="1241993" cy="42779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6" name="Düz Ok Bağlayıcısı 5"/>
          <p:cNvCxnSpPr/>
          <p:nvPr/>
        </p:nvCxnSpPr>
        <p:spPr>
          <a:xfrm flipV="1">
            <a:off x="1691680" y="4310973"/>
            <a:ext cx="371763" cy="27440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8" name="Resim 27" descr="C:\Users\Hp\AppData\Local\Microsoft\Windows\Temporary Internet Files\Content.Word\20190211_112408_resized_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699" y="1873322"/>
            <a:ext cx="1325116" cy="53765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0" name="Düz Ok Bağlayıcısı 9"/>
          <p:cNvCxnSpPr/>
          <p:nvPr/>
        </p:nvCxnSpPr>
        <p:spPr>
          <a:xfrm>
            <a:off x="1739339" y="2336148"/>
            <a:ext cx="341875" cy="9743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32" name="Resim 31" descr="C:\Users\Hp\AppData\Local\Microsoft\Windows\Temporary Internet Files\Content.Word\20190213_003815_resized.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25925" y="4653136"/>
            <a:ext cx="702059" cy="35236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89196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INGOT DIMENSIONS</a:t>
            </a:r>
          </a:p>
        </p:txBody>
      </p:sp>
      <p:pic>
        <p:nvPicPr>
          <p:cNvPr id="4101"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15287" y="1539875"/>
            <a:ext cx="6676914"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8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ABOUT COMPANY </a:t>
            </a:r>
          </a:p>
        </p:txBody>
      </p:sp>
      <p:sp>
        <p:nvSpPr>
          <p:cNvPr id="3" name="İçerik Yer Tutucusu 2"/>
          <p:cNvSpPr>
            <a:spLocks noGrp="1"/>
          </p:cNvSpPr>
          <p:nvPr>
            <p:ph sz="quarter" idx="1"/>
          </p:nvPr>
        </p:nvSpPr>
        <p:spPr>
          <a:xfrm>
            <a:off x="301752" y="1527048"/>
            <a:ext cx="8662736" cy="4782272"/>
          </a:xfrm>
        </p:spPr>
        <p:txBody>
          <a:bodyPr>
            <a:normAutofit/>
          </a:bodyPr>
          <a:lstStyle/>
          <a:p>
            <a:r>
              <a:rPr lang="en-US" sz="1800" dirty="0" err="1"/>
              <a:t>Elit</a:t>
            </a:r>
            <a:r>
              <a:rPr lang="en-US" sz="1800" dirty="0"/>
              <a:t> </a:t>
            </a:r>
            <a:r>
              <a:rPr lang="tr-TR" sz="1800" dirty="0" err="1"/>
              <a:t>Yatirim</a:t>
            </a:r>
            <a:r>
              <a:rPr lang="tr-TR" sz="1800" dirty="0"/>
              <a:t> Ltd </a:t>
            </a:r>
            <a:r>
              <a:rPr lang="en-US" sz="1800" dirty="0"/>
              <a:t>was established in 1995 and started its operations with full capacity in 1996</a:t>
            </a:r>
            <a:r>
              <a:rPr lang="tr-TR" sz="1800" dirty="0"/>
              <a:t> </a:t>
            </a:r>
            <a:r>
              <a:rPr lang="tr-TR" sz="1800" dirty="0" err="1"/>
              <a:t>with</a:t>
            </a:r>
            <a:r>
              <a:rPr lang="tr-TR" sz="1800" dirty="0"/>
              <a:t> </a:t>
            </a:r>
            <a:r>
              <a:rPr lang="tr-TR" sz="1800" dirty="0" err="1"/>
              <a:t>follows</a:t>
            </a:r>
            <a:r>
              <a:rPr lang="tr-TR" sz="1800" dirty="0"/>
              <a:t> </a:t>
            </a:r>
            <a:r>
              <a:rPr lang="tr-TR" sz="1800" dirty="0" err="1"/>
              <a:t>working</a:t>
            </a:r>
            <a:r>
              <a:rPr lang="tr-TR" sz="1800" dirty="0"/>
              <a:t> </a:t>
            </a:r>
            <a:r>
              <a:rPr lang="tr-TR" sz="1800" dirty="0" err="1"/>
              <a:t>principles</a:t>
            </a:r>
            <a:endParaRPr lang="tr-TR" sz="1800" dirty="0"/>
          </a:p>
          <a:p>
            <a:pPr marL="0" indent="0" fontAlgn="base">
              <a:buNone/>
            </a:pPr>
            <a:r>
              <a:rPr lang="en-US" sz="1800" b="1" dirty="0"/>
              <a:t>Vision:</a:t>
            </a:r>
            <a:endParaRPr lang="en-US" sz="1800" dirty="0"/>
          </a:p>
          <a:p>
            <a:pPr fontAlgn="base"/>
            <a:r>
              <a:rPr lang="en-US" sz="1800" dirty="0"/>
              <a:t>Making a difference with the products and services which we offer, becoming the industry leader on the national scale and being a well known brand in international markets.</a:t>
            </a:r>
          </a:p>
          <a:p>
            <a:pPr marL="0" indent="0" fontAlgn="base">
              <a:buNone/>
            </a:pPr>
            <a:r>
              <a:rPr lang="en-US" sz="1800" b="1" dirty="0"/>
              <a:t>Mission:</a:t>
            </a:r>
            <a:endParaRPr lang="en-US" sz="1800" dirty="0"/>
          </a:p>
          <a:p>
            <a:pPr fontAlgn="base"/>
            <a:r>
              <a:rPr lang="en-US" sz="1800" dirty="0"/>
              <a:t>Continuous development of our quality of sense with our products and services</a:t>
            </a:r>
            <a:r>
              <a:rPr lang="tr-TR" sz="1800" dirty="0"/>
              <a:t> </a:t>
            </a:r>
            <a:r>
              <a:rPr lang="en-US" sz="1800" dirty="0"/>
              <a:t>to provide an efficient use of </a:t>
            </a:r>
            <a:r>
              <a:rPr lang="en-US" sz="1800" dirty="0" err="1"/>
              <a:t>ene</a:t>
            </a:r>
            <a:r>
              <a:rPr lang="tr-TR" sz="1800" dirty="0"/>
              <a:t>r</a:t>
            </a:r>
            <a:r>
              <a:rPr lang="en-US" sz="1800" dirty="0" err="1"/>
              <a:t>gy</a:t>
            </a:r>
            <a:r>
              <a:rPr lang="en-US" sz="1800" dirty="0"/>
              <a:t> and materials for more </a:t>
            </a:r>
            <a:r>
              <a:rPr lang="en-US" sz="1800" dirty="0" err="1"/>
              <a:t>enviro</a:t>
            </a:r>
            <a:r>
              <a:rPr lang="tr-TR" sz="1800" dirty="0"/>
              <a:t>n</a:t>
            </a:r>
            <a:r>
              <a:rPr lang="en-US" sz="1800" dirty="0" err="1"/>
              <a:t>ment</a:t>
            </a:r>
            <a:r>
              <a:rPr lang="en-US" sz="1800" dirty="0"/>
              <a:t> friendly production.</a:t>
            </a:r>
            <a:endParaRPr lang="tr-TR" sz="1800" dirty="0"/>
          </a:p>
          <a:p>
            <a:pPr marL="0" indent="0" fontAlgn="base">
              <a:buNone/>
            </a:pPr>
            <a:r>
              <a:rPr lang="tr-TR" sz="1800" b="1" dirty="0"/>
              <a:t>Owner of Company : </a:t>
            </a:r>
            <a:r>
              <a:rPr lang="en-US" sz="1800" dirty="0"/>
              <a:t>Mr. </a:t>
            </a:r>
            <a:r>
              <a:rPr lang="tr-TR" sz="1800" dirty="0"/>
              <a:t>Mehmet Dortok</a:t>
            </a:r>
          </a:p>
          <a:p>
            <a:pPr marL="0" indent="0" fontAlgn="base">
              <a:buNone/>
            </a:pPr>
            <a:endParaRPr lang="en-US" dirty="0"/>
          </a:p>
          <a:p>
            <a:endParaRPr lang="tr-TR" dirty="0"/>
          </a:p>
        </p:txBody>
      </p:sp>
    </p:spTree>
    <p:extLst>
      <p:ext uri="{BB962C8B-B14F-4D97-AF65-F5344CB8AC3E}">
        <p14:creationId xmlns:p14="http://schemas.microsoft.com/office/powerpoint/2010/main" val="2130739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INGOT PICTURE</a:t>
            </a:r>
          </a:p>
        </p:txBody>
      </p:sp>
      <p:pic>
        <p:nvPicPr>
          <p:cNvPr id="5122" name="Picture 2" descr="C:\Users\Hp\Desktop\IMG-20181105-WA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56" y="1772816"/>
            <a:ext cx="5292000" cy="104104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esktop\IMG-20181105-WA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839" y="3350121"/>
            <a:ext cx="53054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p\Desktop\IMG-20181105-WA0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264" y="4873113"/>
            <a:ext cx="5292000" cy="860143"/>
          </a:xfrm>
          <a:prstGeom prst="rect">
            <a:avLst/>
          </a:prstGeom>
          <a:noFill/>
          <a:extLst>
            <a:ext uri="{909E8E84-426E-40DD-AFC4-6F175D3DCCD1}">
              <a14:hiddenFill xmlns:a14="http://schemas.microsoft.com/office/drawing/2010/main">
                <a:solidFill>
                  <a:srgbClr val="FFFFFF"/>
                </a:solidFill>
              </a14:hiddenFill>
            </a:ext>
          </a:extLst>
        </p:spPr>
      </p:pic>
      <p:pic>
        <p:nvPicPr>
          <p:cNvPr id="7" name="İçerik Yer Tutucusu 6" descr="C:\Users\Hp\Desktop\20190213_004444_resized.jpg"/>
          <p:cNvPicPr>
            <a:picLocks noGrp="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513262"/>
            <a:ext cx="936104" cy="1872208"/>
          </a:xfrm>
          <a:prstGeom prst="rect">
            <a:avLst/>
          </a:prstGeom>
          <a:noFill/>
          <a:ln>
            <a:noFill/>
          </a:ln>
        </p:spPr>
      </p:pic>
      <p:pic>
        <p:nvPicPr>
          <p:cNvPr id="8" name="Resim 7" descr="C:\Users\Hp\Desktop\20190213_003805_resized.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6708" y="1988840"/>
            <a:ext cx="1460550" cy="3168352"/>
          </a:xfrm>
          <a:prstGeom prst="rect">
            <a:avLst/>
          </a:prstGeom>
          <a:noFill/>
          <a:ln>
            <a:noFill/>
          </a:ln>
        </p:spPr>
      </p:pic>
      <p:pic>
        <p:nvPicPr>
          <p:cNvPr id="9" name="Resim 8" descr="C:\Users\Hp\Desktop\20190213_003759_resized.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3573016"/>
            <a:ext cx="885630" cy="2222128"/>
          </a:xfrm>
          <a:prstGeom prst="rect">
            <a:avLst/>
          </a:prstGeom>
          <a:noFill/>
          <a:ln>
            <a:noFill/>
          </a:ln>
        </p:spPr>
      </p:pic>
    </p:spTree>
    <p:extLst>
      <p:ext uri="{BB962C8B-B14F-4D97-AF65-F5344CB8AC3E}">
        <p14:creationId xmlns:p14="http://schemas.microsoft.com/office/powerpoint/2010/main" val="3260721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PACKING-BUNDLE</a:t>
            </a:r>
          </a:p>
        </p:txBody>
      </p:sp>
      <p:sp>
        <p:nvSpPr>
          <p:cNvPr id="3" name="İçerik Yer Tutucusu 2"/>
          <p:cNvSpPr>
            <a:spLocks noGrp="1"/>
          </p:cNvSpPr>
          <p:nvPr>
            <p:ph sz="quarter" idx="1"/>
          </p:nvPr>
        </p:nvSpPr>
        <p:spPr/>
        <p:txBody>
          <a:bodyPr/>
          <a:lstStyle/>
          <a:p>
            <a:r>
              <a:rPr lang="tr-TR" dirty="0"/>
              <a:t>BUNDLES</a:t>
            </a:r>
          </a:p>
          <a:p>
            <a:endParaRPr lang="tr-TR" dirty="0"/>
          </a:p>
          <a:p>
            <a:endParaRPr lang="tr-TR" dirty="0"/>
          </a:p>
          <a:p>
            <a:endParaRPr lang="tr-TR" dirty="0"/>
          </a:p>
          <a:p>
            <a:endParaRPr lang="tr-TR" dirty="0"/>
          </a:p>
          <a:p>
            <a:endParaRPr lang="tr-TR" dirty="0"/>
          </a:p>
          <a:p>
            <a:r>
              <a:rPr lang="en-US" sz="1800" dirty="0">
                <a:latin typeface="Arial" pitchFamily="34" charset="0"/>
                <a:cs typeface="Arial" pitchFamily="34" charset="0"/>
              </a:rPr>
              <a:t>DIMENSIONS : </a:t>
            </a:r>
            <a:r>
              <a:rPr lang="tr-TR" sz="1800" dirty="0">
                <a:latin typeface="Arial" pitchFamily="34" charset="0"/>
                <a:cs typeface="Arial" pitchFamily="34" charset="0"/>
              </a:rPr>
              <a:t>650</a:t>
            </a:r>
            <a:r>
              <a:rPr lang="en-US" sz="1800" dirty="0">
                <a:latin typeface="Arial" pitchFamily="34" charset="0"/>
                <a:cs typeface="Arial" pitchFamily="34" charset="0"/>
              </a:rPr>
              <a:t> X 6</a:t>
            </a:r>
            <a:r>
              <a:rPr lang="tr-TR" sz="1800" dirty="0">
                <a:latin typeface="Arial" pitchFamily="34" charset="0"/>
                <a:cs typeface="Arial" pitchFamily="34" charset="0"/>
              </a:rPr>
              <a:t>5</a:t>
            </a:r>
            <a:r>
              <a:rPr lang="en-US" sz="1800" dirty="0">
                <a:latin typeface="Arial" pitchFamily="34" charset="0"/>
                <a:cs typeface="Arial" pitchFamily="34" charset="0"/>
              </a:rPr>
              <a:t>0X 6</a:t>
            </a:r>
            <a:r>
              <a:rPr lang="tr-TR" sz="1800" dirty="0">
                <a:latin typeface="Arial" pitchFamily="34" charset="0"/>
                <a:cs typeface="Arial" pitchFamily="34" charset="0"/>
              </a:rPr>
              <a:t>0</a:t>
            </a:r>
            <a:r>
              <a:rPr lang="en-US" sz="1800" dirty="0">
                <a:latin typeface="Arial" pitchFamily="34" charset="0"/>
                <a:cs typeface="Arial" pitchFamily="34" charset="0"/>
              </a:rPr>
              <a:t>0 MM</a:t>
            </a:r>
          </a:p>
          <a:p>
            <a:r>
              <a:rPr lang="en-US" sz="1800" dirty="0">
                <a:latin typeface="Arial" pitchFamily="34" charset="0"/>
                <a:cs typeface="Arial" pitchFamily="34" charset="0"/>
              </a:rPr>
              <a:t>WEIGHT OF INGOT: </a:t>
            </a:r>
            <a:r>
              <a:rPr lang="tr-TR" sz="1800" dirty="0">
                <a:latin typeface="Arial" pitchFamily="34" charset="0"/>
                <a:cs typeface="Arial" pitchFamily="34" charset="0"/>
              </a:rPr>
              <a:t>7</a:t>
            </a:r>
            <a:r>
              <a:rPr lang="en-US" sz="1800" dirty="0">
                <a:latin typeface="Arial" pitchFamily="34" charset="0"/>
                <a:cs typeface="Arial" pitchFamily="34" charset="0"/>
              </a:rPr>
              <a:t> KGS ( +/- 0.5 KGS) </a:t>
            </a:r>
          </a:p>
          <a:p>
            <a:r>
              <a:rPr lang="en-US" sz="1800" dirty="0">
                <a:latin typeface="Arial" pitchFamily="34" charset="0"/>
                <a:cs typeface="Arial" pitchFamily="34" charset="0"/>
              </a:rPr>
              <a:t>WEIGHT OF BUNDLES : 500 KGS ( +/- 30 KGS) </a:t>
            </a:r>
          </a:p>
        </p:txBody>
      </p:sp>
      <p:pic>
        <p:nvPicPr>
          <p:cNvPr id="6147" name="Picture 3" descr="C:\Users\Hp\Desktop\IMG-20181105-WA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25054"/>
            <a:ext cx="2201196" cy="198697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6" name="Resim 5" descr="C:\Users\Hp\AppData\Local\Microsoft\Windows\Temporary Internet Files\Content.Word\20190213_161134_resiz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303528"/>
            <a:ext cx="2016224" cy="20085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Resim 6" descr="C:\Users\Hp\AppData\Local\Microsoft\Windows\Temporary Internet Files\Content.Word\20190213_194003_resized.jpg"/>
          <p:cNvPicPr/>
          <p:nvPr/>
        </p:nvPicPr>
        <p:blipFill>
          <a:blip r:embed="rId4">
            <a:extLst>
              <a:ext uri="{28A0092B-C50C-407E-A947-70E740481C1C}">
                <a14:useLocalDpi xmlns:a14="http://schemas.microsoft.com/office/drawing/2010/main" val="0"/>
              </a:ext>
            </a:extLst>
          </a:blip>
          <a:srcRect/>
          <a:stretch>
            <a:fillRect/>
          </a:stretch>
        </p:blipFill>
        <p:spPr bwMode="auto">
          <a:xfrm>
            <a:off x="5436097" y="2325055"/>
            <a:ext cx="2592288" cy="198697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71232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PACKING-PALLET</a:t>
            </a:r>
            <a:endParaRPr lang="tr-TR" dirty="0"/>
          </a:p>
        </p:txBody>
      </p:sp>
      <p:sp>
        <p:nvSpPr>
          <p:cNvPr id="3" name="İçerik Yer Tutucusu 2"/>
          <p:cNvSpPr>
            <a:spLocks noGrp="1"/>
          </p:cNvSpPr>
          <p:nvPr>
            <p:ph sz="quarter" idx="1"/>
          </p:nvPr>
        </p:nvSpPr>
        <p:spPr/>
        <p:txBody>
          <a:bodyPr/>
          <a:lstStyle/>
          <a:p>
            <a:pPr marL="0" indent="0">
              <a:buNone/>
            </a:pPr>
            <a:endParaRPr lang="tr-TR" dirty="0"/>
          </a:p>
        </p:txBody>
      </p:sp>
      <p:pic>
        <p:nvPicPr>
          <p:cNvPr id="7170" name="Picture 2" descr="C:\Users\Hp\Desktop\IMG-20181011-WA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060848"/>
            <a:ext cx="2552874" cy="296259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7171" name="Picture 3" descr="C:\Users\Hp\Desktop\IMG-20181011-WA0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83670"/>
            <a:ext cx="2585749" cy="291694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02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t>QUALITY CERTIFICATE</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70701" y="1027260"/>
            <a:ext cx="2455814" cy="3379632"/>
          </a:xfrm>
          <a:prstGeom prst="rect">
            <a:avLst/>
          </a:prstGeom>
        </p:spPr>
      </p:pic>
      <p:pic>
        <p:nvPicPr>
          <p:cNvPr id="7" name="İçerik Yer Tutucusu 6"/>
          <p:cNvPicPr>
            <a:picLocks noGrp="1" noChangeAspect="1"/>
          </p:cNvPicPr>
          <p:nvPr>
            <p:ph sz="quarter" idx="1"/>
          </p:nvPr>
        </p:nvPicPr>
        <p:blipFill>
          <a:blip r:embed="rId3"/>
          <a:stretch>
            <a:fillRect/>
          </a:stretch>
        </p:blipFill>
        <p:spPr>
          <a:xfrm>
            <a:off x="827584" y="1484784"/>
            <a:ext cx="3384376" cy="2460051"/>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4022924"/>
            <a:ext cx="1944216" cy="2378806"/>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8952" y="4022924"/>
            <a:ext cx="1875256" cy="2325982"/>
          </a:xfrm>
          <a:prstGeom prst="rect">
            <a:avLst/>
          </a:prstGeom>
        </p:spPr>
      </p:pic>
    </p:spTree>
    <p:extLst>
      <p:ext uri="{BB962C8B-B14F-4D97-AF65-F5344CB8AC3E}">
        <p14:creationId xmlns:p14="http://schemas.microsoft.com/office/powerpoint/2010/main" val="4209733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DEGASSING </a:t>
            </a:r>
          </a:p>
        </p:txBody>
      </p:sp>
      <p:sp>
        <p:nvSpPr>
          <p:cNvPr id="3" name="İçerik Yer Tutucusu 2"/>
          <p:cNvSpPr>
            <a:spLocks noGrp="1"/>
          </p:cNvSpPr>
          <p:nvPr>
            <p:ph sz="quarter" idx="1"/>
          </p:nvPr>
        </p:nvSpPr>
        <p:spPr>
          <a:xfrm>
            <a:off x="301752" y="1527048"/>
            <a:ext cx="8503920" cy="4854280"/>
          </a:xfrm>
        </p:spPr>
        <p:txBody>
          <a:bodyPr>
            <a:normAutofit/>
          </a:bodyPr>
          <a:lstStyle/>
          <a:p>
            <a:r>
              <a:rPr lang="tr-TR" sz="1400" dirty="0" smtClean="0">
                <a:latin typeface="Times New Roman" panose="02020603050405020304" pitchFamily="18" charset="0"/>
                <a:cs typeface="Times New Roman" panose="02020603050405020304" pitchFamily="18" charset="0"/>
              </a:rPr>
              <a:t>2 </a:t>
            </a:r>
            <a:r>
              <a:rPr lang="tr-TR" sz="1400" dirty="0">
                <a:latin typeface="Times New Roman" panose="02020603050405020304" pitchFamily="18" charset="0"/>
                <a:cs typeface="Times New Roman" panose="02020603050405020304" pitchFamily="18" charset="0"/>
              </a:rPr>
              <a:t>TYPES DEGASSING CAN BE DONE FOR ALUMINIUM. THESE ARE «STATIC LENS» &amp; «ROTARY IMPELLER»  </a:t>
            </a:r>
          </a:p>
          <a:p>
            <a:r>
              <a:rPr lang="tr-TR" sz="1400" cap="all" smtClean="0">
                <a:latin typeface="Times New Roman" panose="02020603050405020304" pitchFamily="18" charset="0"/>
                <a:cs typeface="Times New Roman" panose="02020603050405020304" pitchFamily="18" charset="0"/>
              </a:rPr>
              <a:t>MOSTLY </a:t>
            </a:r>
            <a:r>
              <a:rPr lang="tr-TR" sz="1400" cap="all" dirty="0">
                <a:latin typeface="Times New Roman" panose="02020603050405020304" pitchFamily="18" charset="0"/>
                <a:cs typeface="Times New Roman" panose="02020603050405020304" pitchFamily="18" charset="0"/>
              </a:rPr>
              <a:t>ROTARY TYPE DEGASSING IS USED FOR END PRODUCT PRODUCTION. FOR SECONDARY ALUMINIUM ALLOY INGOT PRODUCTION LENS TYPE DEGASSING IS MORE EFFICIENT BECAUSE ALSO IT HELPS DISOLVE AND HOMOGENEOUS DISTRIBUTION IN FURNACE OF ADDITIVES. </a:t>
            </a:r>
            <a:endParaRPr lang="en-US" sz="1400" cap="all" dirty="0">
              <a:latin typeface="Times New Roman" panose="02020603050405020304" pitchFamily="18" charset="0"/>
              <a:cs typeface="Times New Roman" panose="02020603050405020304" pitchFamily="18" charset="0"/>
            </a:endParaRPr>
          </a:p>
          <a:p>
            <a:r>
              <a:rPr lang="tr-TR" sz="1400" cap="all" dirty="0">
                <a:latin typeface="Times New Roman" panose="02020603050405020304" pitchFamily="18" charset="0"/>
                <a:cs typeface="Times New Roman" panose="02020603050405020304" pitchFamily="18" charset="0"/>
              </a:rPr>
              <a:t>WE INSERT ARGON GASES IN FURNACE WITH LENS BEFORE START POURING. ALSO WE ARE DOING SAME PROSES AFTER ADD EVERY MASTER ALLOY </a:t>
            </a:r>
            <a:r>
              <a:rPr lang="en-US" sz="1400" cap="all" dirty="0">
                <a:latin typeface="Times New Roman" panose="02020603050405020304" pitchFamily="18" charset="0"/>
                <a:cs typeface="Times New Roman" panose="02020603050405020304" pitchFamily="18" charset="0"/>
              </a:rPr>
              <a:t>i.e.</a:t>
            </a:r>
            <a:r>
              <a:rPr lang="tr-TR" sz="1400" cap="all" dirty="0">
                <a:latin typeface="Times New Roman" panose="02020603050405020304" pitchFamily="18" charset="0"/>
                <a:cs typeface="Times New Roman" panose="02020603050405020304" pitchFamily="18" charset="0"/>
              </a:rPr>
              <a:t> AlTiB. </a:t>
            </a:r>
          </a:p>
          <a:p>
            <a:r>
              <a:rPr lang="tr-TR" sz="1400" cap="all" dirty="0">
                <a:latin typeface="Times New Roman" panose="02020603050405020304" pitchFamily="18" charset="0"/>
                <a:cs typeface="Times New Roman" panose="02020603050405020304" pitchFamily="18" charset="0"/>
              </a:rPr>
              <a:t>WE DON’T PRODUCE A333 DIRECTLY FROM SCRAP. FOR CONTROL OF Fe% and DROSS CONTENT OF MATERIAL WE PRODUCE INGOT AS MASTER ALLOY WHICH HAS ENOUGH SILICON &amp; MANGANESE &amp; COPPER THEN WE USE THESE INGOTS FOR SECOND STEP WHICH  WE PRODUCE EXACT A333 ALLOY. WE USE ARGON GASES AS DEGASSER WITH STATIC LENS ON BOTH STEP. ALSO ON EACH STEP WE SEPERATE DROS FROM FURNACE AND POUR WITH CERAMIC FILTER. AFTER SECOND MELTING WE ADD ALTIB &amp; ALSR . WHEN COMPARE OUR MATERIAL WITH OTHER PRODUCER YOU HAVE SOME ADVANTAGES. THESE ARE:</a:t>
            </a:r>
          </a:p>
          <a:p>
            <a:r>
              <a:rPr lang="tr-TR" sz="1400" cap="all" dirty="0">
                <a:latin typeface="Times New Roman" panose="02020603050405020304" pitchFamily="18" charset="0"/>
                <a:cs typeface="Times New Roman" panose="02020603050405020304" pitchFamily="18" charset="0"/>
              </a:rPr>
              <a:t>DROS CONTENT IN INGOT IS VERY LOW SO YIELD OF YOUR PRODUCTION WILL BE HIGH.</a:t>
            </a:r>
          </a:p>
          <a:p>
            <a:r>
              <a:rPr lang="tr-TR" sz="1400" cap="all" dirty="0">
                <a:latin typeface="Times New Roman" panose="02020603050405020304" pitchFamily="18" charset="0"/>
                <a:cs typeface="Times New Roman" panose="02020603050405020304" pitchFamily="18" charset="0"/>
              </a:rPr>
              <a:t>WE USE ARGON ON MANY STEP AND LONGER TIME THEN ROTARY TYPE SO YOU CAN’T SEE POROSITY AND ALSO VERY CLEAN , FINE AND HOMOGENEOUS MACROSTRUCTURE.</a:t>
            </a:r>
          </a:p>
          <a:p>
            <a:pPr marL="0" indent="0">
              <a:buNone/>
            </a:pPr>
            <a:endParaRPr lang="tr-TR"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250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FE % IN OUR PRODUCTION</a:t>
            </a:r>
          </a:p>
        </p:txBody>
      </p:sp>
      <p:sp>
        <p:nvSpPr>
          <p:cNvPr id="3" name="İçerik Yer Tutucusu 2"/>
          <p:cNvSpPr>
            <a:spLocks noGrp="1"/>
          </p:cNvSpPr>
          <p:nvPr>
            <p:ph sz="quarter" idx="1"/>
          </p:nvPr>
        </p:nvSpPr>
        <p:spPr>
          <a:xfrm>
            <a:off x="251520" y="1527048"/>
            <a:ext cx="8554152" cy="4854280"/>
          </a:xfrm>
        </p:spPr>
        <p:txBody>
          <a:bodyPr>
            <a:normAutofit/>
          </a:bodyPr>
          <a:lstStyle/>
          <a:p>
            <a:r>
              <a:rPr lang="en-US" sz="1400" dirty="0">
                <a:latin typeface="Times New Roman" panose="02020603050405020304" pitchFamily="18" charset="0"/>
                <a:cs typeface="Times New Roman" panose="02020603050405020304" pitchFamily="18" charset="0"/>
              </a:rPr>
              <a:t>F</a:t>
            </a:r>
            <a:r>
              <a:rPr lang="tr-TR" sz="1400" dirty="0">
                <a:latin typeface="Times New Roman" panose="02020603050405020304" pitchFamily="18" charset="0"/>
                <a:cs typeface="Times New Roman" panose="02020603050405020304" pitchFamily="18" charset="0"/>
              </a:rPr>
              <a:t>e % </a:t>
            </a:r>
            <a:r>
              <a:rPr lang="en-US" sz="1400" dirty="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MAX 0.50% </a:t>
            </a:r>
            <a:r>
              <a:rPr lang="tr-TR" sz="1400" dirty="0" smtClean="0">
                <a:latin typeface="Times New Roman" panose="02020603050405020304" pitchFamily="18" charset="0"/>
                <a:cs typeface="Times New Roman" panose="02020603050405020304" pitchFamily="18" charset="0"/>
              </a:rPr>
              <a:t>IN </a:t>
            </a:r>
            <a:r>
              <a:rPr lang="tr-TR" sz="1400" dirty="0">
                <a:latin typeface="Times New Roman" panose="02020603050405020304" pitchFamily="18" charset="0"/>
                <a:cs typeface="Times New Roman" panose="02020603050405020304" pitchFamily="18" charset="0"/>
              </a:rPr>
              <a:t>GM </a:t>
            </a:r>
            <a:r>
              <a:rPr lang="tr-TR" sz="1400" dirty="0" smtClean="0">
                <a:latin typeface="Times New Roman" panose="02020603050405020304" pitchFamily="18" charset="0"/>
                <a:cs typeface="Times New Roman" panose="02020603050405020304" pitchFamily="18" charset="0"/>
              </a:rPr>
              <a:t>STANDART BUT TARGET 0.4</a:t>
            </a:r>
            <a:r>
              <a:rPr lang="en-US" sz="1400" dirty="0">
                <a:latin typeface="Times New Roman" panose="02020603050405020304" pitchFamily="18" charset="0"/>
                <a:cs typeface="Times New Roman" panose="02020603050405020304" pitchFamily="18" charset="0"/>
              </a:rPr>
              <a:t>2</a:t>
            </a:r>
            <a:r>
              <a:rPr lang="tr-TR" sz="1400" dirty="0">
                <a:latin typeface="Times New Roman" panose="02020603050405020304" pitchFamily="18" charset="0"/>
                <a:cs typeface="Times New Roman" panose="02020603050405020304" pitchFamily="18" charset="0"/>
              </a:rPr>
              <a:t> % SO OUR TARGET MUST BE REACH GM</a:t>
            </a:r>
            <a:r>
              <a:rPr lang="en-US"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REQUIREMENT</a:t>
            </a:r>
            <a:endParaRPr lang="tr-TR" sz="1400" dirty="0">
              <a:latin typeface="Times New Roman" panose="02020603050405020304" pitchFamily="18" charset="0"/>
              <a:cs typeface="Times New Roman" panose="02020603050405020304" pitchFamily="18" charset="0"/>
            </a:endParaRPr>
          </a:p>
          <a:p>
            <a:r>
              <a:rPr lang="tr-TR" sz="1400" cap="all" dirty="0">
                <a:latin typeface="Times New Roman" panose="02020603050405020304" pitchFamily="18" charset="0"/>
                <a:cs typeface="Times New Roman" panose="02020603050405020304" pitchFamily="18" charset="0"/>
              </a:rPr>
              <a:t>For 5mt </a:t>
            </a:r>
            <a:r>
              <a:rPr lang="en-US" sz="1400" cap="all" dirty="0">
                <a:latin typeface="Times New Roman" panose="02020603050405020304" pitchFamily="18" charset="0"/>
                <a:cs typeface="Times New Roman" panose="02020603050405020304" pitchFamily="18" charset="0"/>
              </a:rPr>
              <a:t>trial batch </a:t>
            </a:r>
            <a:r>
              <a:rPr lang="tr-TR" sz="1400" cap="all" dirty="0">
                <a:latin typeface="Times New Roman" panose="02020603050405020304" pitchFamily="18" charset="0"/>
                <a:cs typeface="Times New Roman" panose="02020603050405020304" pitchFamily="18" charset="0"/>
              </a:rPr>
              <a:t>Fe % was between 0.44-0.46 %.</a:t>
            </a:r>
          </a:p>
          <a:p>
            <a:r>
              <a:rPr lang="tr-TR" sz="1400" cap="all" dirty="0">
                <a:latin typeface="Times New Roman" panose="02020603050405020304" pitchFamily="18" charset="0"/>
                <a:cs typeface="Times New Roman" panose="02020603050405020304" pitchFamily="18" charset="0"/>
              </a:rPr>
              <a:t>We can produce almost wıthın thıs range wıthout changıng our process or raw materıals but we know Fe% ıs very ımportant for GM</a:t>
            </a:r>
          </a:p>
          <a:p>
            <a:r>
              <a:rPr lang="tr-TR" sz="1400" cap="all" dirty="0" err="1">
                <a:latin typeface="Times New Roman" panose="02020603050405020304" pitchFamily="18" charset="0"/>
                <a:cs typeface="Times New Roman" panose="02020603050405020304" pitchFamily="18" charset="0"/>
              </a:rPr>
              <a:t>We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are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workıng</a:t>
            </a:r>
            <a:r>
              <a:rPr lang="tr-TR" sz="1400" cap="all" dirty="0">
                <a:latin typeface="Times New Roman" panose="02020603050405020304" pitchFamily="18" charset="0"/>
                <a:cs typeface="Times New Roman" panose="02020603050405020304" pitchFamily="18" charset="0"/>
              </a:rPr>
              <a:t> on </a:t>
            </a:r>
            <a:r>
              <a:rPr lang="tr-TR" sz="1400" cap="all" dirty="0" err="1">
                <a:latin typeface="Times New Roman" panose="02020603050405020304" pitchFamily="18" charset="0"/>
                <a:cs typeface="Times New Roman" panose="02020603050405020304" pitchFamily="18" charset="0"/>
              </a:rPr>
              <a:t>thıs</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ıtem</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and</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only</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for</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ımprove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qualıty</a:t>
            </a:r>
            <a:r>
              <a:rPr lang="tr-TR" sz="1400" cap="all" dirty="0">
                <a:latin typeface="Times New Roman" panose="02020603050405020304" pitchFamily="18" charset="0"/>
                <a:cs typeface="Times New Roman" panose="02020603050405020304" pitchFamily="18" charset="0"/>
              </a:rPr>
              <a:t> WHICH MEANS  DECREASE FE%  </a:t>
            </a:r>
            <a:r>
              <a:rPr lang="tr-TR" sz="1400" cap="all" dirty="0" err="1">
                <a:latin typeface="Times New Roman" panose="02020603050405020304" pitchFamily="18" charset="0"/>
                <a:cs typeface="Times New Roman" panose="02020603050405020304" pitchFamily="18" charset="0"/>
              </a:rPr>
              <a:t>we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bought</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new</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machıne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whıch</a:t>
            </a:r>
            <a:r>
              <a:rPr lang="tr-TR" sz="1400" cap="all" dirty="0">
                <a:latin typeface="Times New Roman" panose="02020603050405020304" pitchFamily="18" charset="0"/>
                <a:cs typeface="Times New Roman" panose="02020603050405020304" pitchFamily="18" charset="0"/>
              </a:rPr>
              <a:t> ıs </a:t>
            </a:r>
            <a:r>
              <a:rPr lang="tr-TR" sz="1400" cap="all" dirty="0" err="1">
                <a:latin typeface="Times New Roman" panose="02020603050405020304" pitchFamily="18" charset="0"/>
                <a:cs typeface="Times New Roman" panose="02020603050405020304" pitchFamily="18" charset="0"/>
              </a:rPr>
              <a:t>crusher</a:t>
            </a:r>
            <a:r>
              <a:rPr lang="tr-TR" sz="1400" cap="all" dirty="0">
                <a:latin typeface="Times New Roman" panose="02020603050405020304" pitchFamily="18" charset="0"/>
                <a:cs typeface="Times New Roman" panose="02020603050405020304" pitchFamily="18" charset="0"/>
              </a:rPr>
              <a:t> &amp; SEPERATOR of </a:t>
            </a:r>
            <a:r>
              <a:rPr lang="tr-TR" sz="1400" cap="all" dirty="0" err="1">
                <a:latin typeface="Times New Roman" panose="02020603050405020304" pitchFamily="18" charset="0"/>
                <a:cs typeface="Times New Roman" panose="02020603050405020304" pitchFamily="18" charset="0"/>
              </a:rPr>
              <a:t>alumınıum</a:t>
            </a:r>
            <a:r>
              <a:rPr lang="tr-TR" sz="1400" cap="all" dirty="0">
                <a:latin typeface="Times New Roman" panose="02020603050405020304" pitchFamily="18" charset="0"/>
                <a:cs typeface="Times New Roman" panose="02020603050405020304" pitchFamily="18" charset="0"/>
              </a:rPr>
              <a:t> CABLE. PICTURES OF THIS MACHINE ARE ON </a:t>
            </a:r>
            <a:r>
              <a:rPr lang="tr-TR" sz="1400" b="1" cap="all" dirty="0">
                <a:latin typeface="Times New Roman" panose="02020603050405020304" pitchFamily="18" charset="0"/>
                <a:cs typeface="Times New Roman" panose="02020603050405020304" pitchFamily="18" charset="0"/>
              </a:rPr>
              <a:t>SLIDE 27</a:t>
            </a:r>
            <a:r>
              <a:rPr lang="tr-TR" sz="1400" cap="all" dirty="0">
                <a:latin typeface="Times New Roman" panose="02020603050405020304" pitchFamily="18" charset="0"/>
                <a:cs typeface="Times New Roman" panose="02020603050405020304" pitchFamily="18" charset="0"/>
              </a:rPr>
              <a:t>. </a:t>
            </a:r>
            <a:endParaRPr lang="en-US" sz="1400" cap="all" dirty="0">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ALUMINIUM WIRE IS PURE ALLOY SO FE CONTENT IS VERY LOW.</a:t>
            </a:r>
          </a:p>
          <a:p>
            <a:r>
              <a:rPr lang="en-US" sz="1400" cap="all" dirty="0" smtClean="0">
                <a:latin typeface="Times New Roman" panose="02020603050405020304" pitchFamily="18" charset="0"/>
                <a:cs typeface="Times New Roman" panose="02020603050405020304" pitchFamily="18" charset="0"/>
              </a:rPr>
              <a:t>Install</a:t>
            </a:r>
            <a:r>
              <a:rPr lang="tr-TR" sz="1400" cap="all" dirty="0" smtClean="0">
                <a:latin typeface="Times New Roman" panose="02020603050405020304" pitchFamily="18" charset="0"/>
                <a:cs typeface="Times New Roman" panose="02020603050405020304" pitchFamily="18" charset="0"/>
              </a:rPr>
              <a:t>I</a:t>
            </a:r>
            <a:r>
              <a:rPr lang="en-US" sz="1400" cap="all" dirty="0" smtClean="0">
                <a:latin typeface="Times New Roman" panose="02020603050405020304" pitchFamily="18" charset="0"/>
                <a:cs typeface="Times New Roman" panose="02020603050405020304" pitchFamily="18" charset="0"/>
              </a:rPr>
              <a:t>ng</a:t>
            </a:r>
            <a:r>
              <a:rPr lang="tr-TR" sz="1400" cap="all" dirty="0" smtClean="0">
                <a:latin typeface="Times New Roman" panose="02020603050405020304" pitchFamily="18" charset="0"/>
                <a:cs typeface="Times New Roman" panose="02020603050405020304" pitchFamily="18" charset="0"/>
              </a:rPr>
              <a:t> </a:t>
            </a:r>
            <a:r>
              <a:rPr lang="tr-TR" sz="1400" cap="all" dirty="0">
                <a:latin typeface="Times New Roman" panose="02020603050405020304" pitchFamily="18" charset="0"/>
                <a:cs typeface="Times New Roman" panose="02020603050405020304" pitchFamily="18" charset="0"/>
              </a:rPr>
              <a:t>OF THIS MACHINE ıs fınıshed and we started test productıon ın november. For </a:t>
            </a:r>
            <a:r>
              <a:rPr lang="en-US" sz="1400" cap="all" dirty="0">
                <a:latin typeface="Times New Roman" panose="02020603050405020304" pitchFamily="18" charset="0"/>
                <a:cs typeface="Times New Roman" panose="02020603050405020304" pitchFamily="18" charset="0"/>
              </a:rPr>
              <a:t>n</a:t>
            </a:r>
            <a:r>
              <a:rPr lang="tr-TR" sz="1400" cap="all" dirty="0">
                <a:latin typeface="Times New Roman" panose="02020603050405020304" pitchFamily="18" charset="0"/>
                <a:cs typeface="Times New Roman" panose="02020603050405020304" pitchFamily="18" charset="0"/>
              </a:rPr>
              <a:t>ew order</a:t>
            </a:r>
            <a:r>
              <a:rPr lang="en-US" sz="1400" cap="all" dirty="0">
                <a:latin typeface="Times New Roman" panose="02020603050405020304" pitchFamily="18" charset="0"/>
                <a:cs typeface="Times New Roman" panose="02020603050405020304" pitchFamily="18" charset="0"/>
              </a:rPr>
              <a:t>s</a:t>
            </a:r>
            <a:r>
              <a:rPr lang="tr-TR" sz="1400" cap="all" dirty="0">
                <a:latin typeface="Times New Roman" panose="02020603050405020304" pitchFamily="18" charset="0"/>
                <a:cs typeface="Times New Roman" panose="02020603050405020304" pitchFamily="18" charset="0"/>
              </a:rPr>
              <a:t> we can use more pure type raw materıal from product of thıs machıne whıch means we can get better result for Fe% </a:t>
            </a:r>
            <a:r>
              <a:rPr lang="en-US" sz="1400" cap="all" dirty="0">
                <a:latin typeface="Times New Roman" panose="02020603050405020304" pitchFamily="18" charset="0"/>
                <a:cs typeface="Times New Roman" panose="02020603050405020304" pitchFamily="18" charset="0"/>
              </a:rPr>
              <a:t>to</a:t>
            </a:r>
            <a:r>
              <a:rPr lang="tr-TR" sz="1400" cap="all" dirty="0">
                <a:latin typeface="Times New Roman" panose="02020603050405020304" pitchFamily="18" charset="0"/>
                <a:cs typeface="Times New Roman" panose="02020603050405020304" pitchFamily="18" charset="0"/>
              </a:rPr>
              <a:t> reach target of GM </a:t>
            </a:r>
            <a:r>
              <a:rPr lang="en-US" sz="1400" cap="all" dirty="0" smtClean="0">
                <a:latin typeface="Times New Roman" panose="02020603050405020304" pitchFamily="18" charset="0"/>
                <a:cs typeface="Times New Roman" panose="02020603050405020304" pitchFamily="18" charset="0"/>
              </a:rPr>
              <a:t>spec</a:t>
            </a:r>
            <a:r>
              <a:rPr lang="tr-TR" sz="1400" cap="all" dirty="0" smtClean="0">
                <a:latin typeface="Times New Roman" panose="02020603050405020304" pitchFamily="18" charset="0"/>
                <a:cs typeface="Times New Roman" panose="02020603050405020304" pitchFamily="18" charset="0"/>
              </a:rPr>
              <a:t>I</a:t>
            </a:r>
            <a:r>
              <a:rPr lang="en-US" sz="1400" cap="all" dirty="0" smtClean="0">
                <a:latin typeface="Times New Roman" panose="02020603050405020304" pitchFamily="18" charset="0"/>
                <a:cs typeface="Times New Roman" panose="02020603050405020304" pitchFamily="18" charset="0"/>
              </a:rPr>
              <a:t>f</a:t>
            </a:r>
            <a:r>
              <a:rPr lang="tr-TR" sz="1400" cap="all" dirty="0" smtClean="0">
                <a:latin typeface="Times New Roman" panose="02020603050405020304" pitchFamily="18" charset="0"/>
                <a:cs typeface="Times New Roman" panose="02020603050405020304" pitchFamily="18" charset="0"/>
              </a:rPr>
              <a:t>I</a:t>
            </a:r>
            <a:r>
              <a:rPr lang="en-US" sz="1400" cap="all" dirty="0" smtClean="0">
                <a:latin typeface="Times New Roman" panose="02020603050405020304" pitchFamily="18" charset="0"/>
                <a:cs typeface="Times New Roman" panose="02020603050405020304" pitchFamily="18" charset="0"/>
              </a:rPr>
              <a:t>cat</a:t>
            </a:r>
            <a:r>
              <a:rPr lang="tr-TR" sz="1400" cap="all" dirty="0" smtClean="0">
                <a:latin typeface="Times New Roman" panose="02020603050405020304" pitchFamily="18" charset="0"/>
                <a:cs typeface="Times New Roman" panose="02020603050405020304" pitchFamily="18" charset="0"/>
              </a:rPr>
              <a:t>I</a:t>
            </a:r>
            <a:r>
              <a:rPr lang="en-US" sz="1400" cap="all" dirty="0" smtClean="0">
                <a:latin typeface="Times New Roman" panose="02020603050405020304" pitchFamily="18" charset="0"/>
                <a:cs typeface="Times New Roman" panose="02020603050405020304" pitchFamily="18" charset="0"/>
              </a:rPr>
              <a:t>on</a:t>
            </a:r>
            <a:r>
              <a:rPr lang="tr-TR" sz="1400" cap="all" dirty="0">
                <a:latin typeface="Times New Roman" panose="02020603050405020304" pitchFamily="18" charset="0"/>
                <a:cs typeface="Times New Roman" panose="02020603050405020304" pitchFamily="18" charset="0"/>
              </a:rPr>
              <a:t>.</a:t>
            </a:r>
          </a:p>
          <a:p>
            <a:r>
              <a:rPr lang="tr-TR" sz="1400" cap="all" dirty="0" err="1">
                <a:latin typeface="Times New Roman" panose="02020603050405020304" pitchFamily="18" charset="0"/>
                <a:cs typeface="Times New Roman" panose="02020603050405020304" pitchFamily="18" charset="0"/>
              </a:rPr>
              <a:t>Also</a:t>
            </a:r>
            <a:r>
              <a:rPr lang="tr-TR" sz="1400" cap="all" dirty="0">
                <a:latin typeface="Times New Roman" panose="02020603050405020304" pitchFamily="18" charset="0"/>
                <a:cs typeface="Times New Roman" panose="02020603050405020304" pitchFamily="18" charset="0"/>
              </a:rPr>
              <a:t> FOR STABILITY OF QUALITY </a:t>
            </a:r>
            <a:r>
              <a:rPr lang="tr-TR" sz="1400" cap="all" dirty="0" err="1">
                <a:latin typeface="Times New Roman" panose="02020603050405020304" pitchFamily="18" charset="0"/>
                <a:cs typeface="Times New Roman" panose="02020603050405020304" pitchFamily="18" charset="0"/>
              </a:rPr>
              <a:t>we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lısted</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scrap</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types</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whıch</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we</a:t>
            </a:r>
            <a:r>
              <a:rPr lang="tr-TR" sz="1400" cap="all" dirty="0">
                <a:latin typeface="Times New Roman" panose="02020603050405020304" pitchFamily="18" charset="0"/>
                <a:cs typeface="Times New Roman" panose="02020603050405020304" pitchFamily="18" charset="0"/>
              </a:rPr>
              <a:t> can </a:t>
            </a:r>
            <a:r>
              <a:rPr lang="tr-TR" sz="1400" cap="all" dirty="0" err="1">
                <a:latin typeface="Times New Roman" panose="02020603050405020304" pitchFamily="18" charset="0"/>
                <a:cs typeface="Times New Roman" panose="02020603050405020304" pitchFamily="18" charset="0"/>
              </a:rPr>
              <a:t>only</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use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for</a:t>
            </a:r>
            <a:r>
              <a:rPr lang="tr-TR" sz="1400" cap="all" dirty="0">
                <a:latin typeface="Times New Roman" panose="02020603050405020304" pitchFamily="18" charset="0"/>
                <a:cs typeface="Times New Roman" panose="02020603050405020304" pitchFamily="18" charset="0"/>
              </a:rPr>
              <a:t> GM A333 </a:t>
            </a:r>
            <a:r>
              <a:rPr lang="tr-TR" sz="1400" cap="all" dirty="0" err="1">
                <a:latin typeface="Times New Roman" panose="02020603050405020304" pitchFamily="18" charset="0"/>
                <a:cs typeface="Times New Roman" panose="02020603050405020304" pitchFamily="18" charset="0"/>
              </a:rPr>
              <a:t>and</a:t>
            </a:r>
            <a:r>
              <a:rPr lang="tr-TR" sz="1400" cap="all" dirty="0">
                <a:latin typeface="Times New Roman" panose="02020603050405020304" pitchFamily="18" charset="0"/>
                <a:cs typeface="Times New Roman" panose="02020603050405020304" pitchFamily="18" charset="0"/>
              </a:rPr>
              <a:t> FOCUSED BUY THESE FROM MARKET. WE ARE </a:t>
            </a:r>
            <a:r>
              <a:rPr lang="tr-TR" sz="1400" cap="all" dirty="0" err="1">
                <a:latin typeface="Times New Roman" panose="02020603050405020304" pitchFamily="18" charset="0"/>
                <a:cs typeface="Times New Roman" panose="02020603050405020304" pitchFamily="18" charset="0"/>
              </a:rPr>
              <a:t>holdıng</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these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scraps</a:t>
            </a:r>
            <a:r>
              <a:rPr lang="tr-TR" sz="1400" cap="all" dirty="0">
                <a:latin typeface="Times New Roman" panose="02020603050405020304" pitchFamily="18" charset="0"/>
                <a:cs typeface="Times New Roman" panose="02020603050405020304" pitchFamily="18" charset="0"/>
              </a:rPr>
              <a:t> on </a:t>
            </a:r>
            <a:r>
              <a:rPr lang="tr-TR" sz="1400" cap="all" dirty="0" err="1">
                <a:latin typeface="Times New Roman" panose="02020603050405020304" pitchFamily="18" charset="0"/>
                <a:cs typeface="Times New Roman" panose="02020603050405020304" pitchFamily="18" charset="0"/>
              </a:rPr>
              <a:t>dıfferent</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area</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ın</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our</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plant</a:t>
            </a:r>
            <a:r>
              <a:rPr lang="tr-TR" sz="1400" cap="all" dirty="0">
                <a:latin typeface="Times New Roman" panose="02020603050405020304" pitchFamily="18" charset="0"/>
                <a:cs typeface="Times New Roman" panose="02020603050405020304" pitchFamily="18" charset="0"/>
              </a:rPr>
              <a:t>. IT HELPS US FOR </a:t>
            </a:r>
            <a:r>
              <a:rPr lang="tr-TR" sz="1400" cap="all" dirty="0" err="1">
                <a:latin typeface="Times New Roman" panose="02020603050405020304" pitchFamily="18" charset="0"/>
                <a:cs typeface="Times New Roman" panose="02020603050405020304" pitchFamily="18" charset="0"/>
              </a:rPr>
              <a:t>strıckly</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control</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analysıs</a:t>
            </a:r>
            <a:r>
              <a:rPr lang="tr-TR" sz="1400" cap="all" dirty="0">
                <a:latin typeface="Times New Roman" panose="02020603050405020304" pitchFamily="18" charset="0"/>
                <a:cs typeface="Times New Roman" panose="02020603050405020304" pitchFamily="18" charset="0"/>
              </a:rPr>
              <a:t> of </a:t>
            </a:r>
            <a:r>
              <a:rPr lang="tr-TR" sz="1400" cap="all" dirty="0" err="1">
                <a:latin typeface="Times New Roman" panose="02020603050405020304" pitchFamily="18" charset="0"/>
                <a:cs typeface="Times New Roman" panose="02020603050405020304" pitchFamily="18" charset="0"/>
              </a:rPr>
              <a:t>materIal</a:t>
            </a:r>
            <a:r>
              <a:rPr lang="tr-TR" sz="1400" cap="all" dirty="0">
                <a:latin typeface="Times New Roman" panose="02020603050405020304" pitchFamily="18" charset="0"/>
                <a:cs typeface="Times New Roman" panose="02020603050405020304" pitchFamily="18" charset="0"/>
              </a:rPr>
              <a:t>.</a:t>
            </a:r>
          </a:p>
          <a:p>
            <a:r>
              <a:rPr lang="tr-TR" sz="1400" cap="all" dirty="0" err="1">
                <a:latin typeface="Times New Roman" panose="02020603050405020304" pitchFamily="18" charset="0"/>
                <a:cs typeface="Times New Roman" panose="02020603050405020304" pitchFamily="18" charset="0"/>
              </a:rPr>
              <a:t>we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are</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doıng</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calIbratIon</a:t>
            </a:r>
            <a:r>
              <a:rPr lang="tr-TR" sz="1400" cap="all" dirty="0">
                <a:latin typeface="Times New Roman" panose="02020603050405020304" pitchFamily="18" charset="0"/>
                <a:cs typeface="Times New Roman" panose="02020603050405020304" pitchFamily="18" charset="0"/>
              </a:rPr>
              <a:t> OF SPECTROMETER </a:t>
            </a:r>
            <a:r>
              <a:rPr lang="tr-TR" sz="1400" cap="all" dirty="0" err="1">
                <a:latin typeface="Times New Roman" panose="02020603050405020304" pitchFamily="18" charset="0"/>
                <a:cs typeface="Times New Roman" panose="02020603050405020304" pitchFamily="18" charset="0"/>
              </a:rPr>
              <a:t>everyday</a:t>
            </a:r>
            <a:r>
              <a:rPr lang="tr-TR" sz="1400" cap="all" dirty="0">
                <a:latin typeface="Times New Roman" panose="02020603050405020304" pitchFamily="18" charset="0"/>
                <a:cs typeface="Times New Roman" panose="02020603050405020304" pitchFamily="18" charset="0"/>
              </a:rPr>
              <a:t> 2 </a:t>
            </a:r>
            <a:r>
              <a:rPr lang="tr-TR" sz="1400" cap="all" dirty="0" err="1">
                <a:latin typeface="Times New Roman" panose="02020603050405020304" pitchFamily="18" charset="0"/>
                <a:cs typeface="Times New Roman" panose="02020603050405020304" pitchFamily="18" charset="0"/>
              </a:rPr>
              <a:t>tımes</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for</a:t>
            </a:r>
            <a:r>
              <a:rPr lang="tr-TR" sz="1400" cap="all" dirty="0">
                <a:latin typeface="Times New Roman" panose="02020603050405020304" pitchFamily="18" charset="0"/>
                <a:cs typeface="Times New Roman" panose="02020603050405020304" pitchFamily="18" charset="0"/>
              </a:rPr>
              <a:t> A333 </a:t>
            </a:r>
            <a:r>
              <a:rPr lang="tr-TR" sz="1400" cap="all" dirty="0" err="1">
                <a:latin typeface="Times New Roman" panose="02020603050405020304" pitchFamily="18" charset="0"/>
                <a:cs typeface="Times New Roman" panose="02020603050405020304" pitchFamily="18" charset="0"/>
              </a:rPr>
              <a:t>productıon</a:t>
            </a:r>
            <a:r>
              <a:rPr lang="tr-TR" sz="1400" cap="all" dirty="0">
                <a:latin typeface="Times New Roman" panose="02020603050405020304" pitchFamily="18" charset="0"/>
                <a:cs typeface="Times New Roman" panose="02020603050405020304" pitchFamily="18" charset="0"/>
              </a:rPr>
              <a:t> INSTEAD OF 1 </a:t>
            </a:r>
            <a:r>
              <a:rPr lang="tr-TR" sz="1400" cap="all" dirty="0" err="1">
                <a:latin typeface="Times New Roman" panose="02020603050405020304" pitchFamily="18" charset="0"/>
                <a:cs typeface="Times New Roman" panose="02020603050405020304" pitchFamily="18" charset="0"/>
              </a:rPr>
              <a:t>and</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also</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checkıng</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stabılıty</a:t>
            </a:r>
            <a:r>
              <a:rPr lang="tr-TR" sz="1400" cap="all" dirty="0">
                <a:latin typeface="Times New Roman" panose="02020603050405020304" pitchFamily="18" charset="0"/>
                <a:cs typeface="Times New Roman" panose="02020603050405020304" pitchFamily="18" charset="0"/>
              </a:rPr>
              <a:t> of </a:t>
            </a:r>
            <a:r>
              <a:rPr lang="tr-TR" sz="1400" cap="all" dirty="0" err="1">
                <a:latin typeface="Times New Roman" panose="02020603050405020304" pitchFamily="18" charset="0"/>
                <a:cs typeface="Times New Roman" panose="02020603050405020304" pitchFamily="18" charset="0"/>
              </a:rPr>
              <a:t>spectrometer</a:t>
            </a:r>
            <a:r>
              <a:rPr lang="tr-TR" sz="1400" cap="all" dirty="0">
                <a:latin typeface="Times New Roman" panose="02020603050405020304" pitchFamily="18" charset="0"/>
                <a:cs typeface="Times New Roman" panose="02020603050405020304" pitchFamily="18" charset="0"/>
              </a:rPr>
              <a:t> </a:t>
            </a:r>
            <a:r>
              <a:rPr lang="tr-TR" sz="1400" cap="all" dirty="0" err="1">
                <a:latin typeface="Times New Roman" panose="02020603050405020304" pitchFamily="18" charset="0"/>
                <a:cs typeface="Times New Roman" panose="02020603050405020304" pitchFamily="18" charset="0"/>
              </a:rPr>
              <a:t>wıth</a:t>
            </a:r>
            <a:r>
              <a:rPr lang="tr-TR" sz="1400" cap="all" dirty="0">
                <a:latin typeface="Times New Roman" panose="02020603050405020304" pitchFamily="18" charset="0"/>
                <a:cs typeface="Times New Roman" panose="02020603050405020304" pitchFamily="18" charset="0"/>
              </a:rPr>
              <a:t> standart </a:t>
            </a:r>
            <a:r>
              <a:rPr lang="tr-TR" sz="1400" cap="all" dirty="0" err="1">
                <a:latin typeface="Times New Roman" panose="02020603050405020304" pitchFamily="18" charset="0"/>
                <a:cs typeface="Times New Roman" panose="02020603050405020304" pitchFamily="18" charset="0"/>
              </a:rPr>
              <a:t>samples</a:t>
            </a:r>
            <a:r>
              <a:rPr lang="tr-TR" sz="1400" cap="all" dirty="0">
                <a:latin typeface="Times New Roman" panose="02020603050405020304" pitchFamily="18" charset="0"/>
                <a:cs typeface="Times New Roman" panose="02020603050405020304" pitchFamily="18" charset="0"/>
              </a:rPr>
              <a:t> EVERY DAY. </a:t>
            </a:r>
          </a:p>
        </p:txBody>
      </p:sp>
    </p:spTree>
    <p:extLst>
      <p:ext uri="{BB962C8B-B14F-4D97-AF65-F5344CB8AC3E}">
        <p14:creationId xmlns:p14="http://schemas.microsoft.com/office/powerpoint/2010/main" val="129050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04664"/>
            <a:ext cx="2355726" cy="3140968"/>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1950" y="404664"/>
            <a:ext cx="2355726" cy="3140968"/>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3717031"/>
            <a:ext cx="1212318" cy="2564904"/>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0140" y="3717031"/>
            <a:ext cx="1568044" cy="2564905"/>
          </a:xfrm>
          <a:prstGeom prst="rect">
            <a:avLst/>
          </a:prstGeom>
        </p:spPr>
      </p:pic>
      <p:cxnSp>
        <p:nvCxnSpPr>
          <p:cNvPr id="7" name="Düz Ok Bağlayıcısı 6"/>
          <p:cNvCxnSpPr/>
          <p:nvPr/>
        </p:nvCxnSpPr>
        <p:spPr>
          <a:xfrm>
            <a:off x="3707904" y="5013176"/>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3491880" y="197514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6477676" y="1836648"/>
            <a:ext cx="2486812" cy="276999"/>
          </a:xfrm>
          <a:prstGeom prst="rect">
            <a:avLst/>
          </a:prstGeom>
          <a:noFill/>
        </p:spPr>
        <p:txBody>
          <a:bodyPr wrap="square" rtlCol="0">
            <a:spAutoFit/>
          </a:bodyPr>
          <a:lstStyle/>
          <a:p>
            <a:r>
              <a:rPr lang="tr-TR" sz="1200" b="1" dirty="0">
                <a:latin typeface="Arial" panose="020B0604020202020204" pitchFamily="34" charset="0"/>
                <a:cs typeface="Arial" panose="020B0604020202020204" pitchFamily="34" charset="0"/>
              </a:rPr>
              <a:t>ALUMINIUM WIRE CRUSHER</a:t>
            </a:r>
          </a:p>
        </p:txBody>
      </p:sp>
      <p:sp>
        <p:nvSpPr>
          <p:cNvPr id="8" name="Metin kutusu 7"/>
          <p:cNvSpPr txBox="1"/>
          <p:nvPr/>
        </p:nvSpPr>
        <p:spPr>
          <a:xfrm>
            <a:off x="6228184" y="4690010"/>
            <a:ext cx="2736304" cy="276999"/>
          </a:xfrm>
          <a:prstGeom prst="rect">
            <a:avLst/>
          </a:prstGeom>
          <a:noFill/>
        </p:spPr>
        <p:txBody>
          <a:bodyPr wrap="square" rtlCol="0">
            <a:spAutoFit/>
          </a:bodyPr>
          <a:lstStyle/>
          <a:p>
            <a:r>
              <a:rPr lang="tr-TR" sz="1200" b="1" dirty="0">
                <a:latin typeface="Arial" panose="020B0604020202020204" pitchFamily="34" charset="0"/>
                <a:cs typeface="Arial" panose="020B0604020202020204" pitchFamily="34" charset="0"/>
              </a:rPr>
              <a:t>         PURE ALUMINIUM CABLE</a:t>
            </a:r>
          </a:p>
        </p:txBody>
      </p:sp>
    </p:spTree>
    <p:extLst>
      <p:ext uri="{BB962C8B-B14F-4D97-AF65-F5344CB8AC3E}">
        <p14:creationId xmlns:p14="http://schemas.microsoft.com/office/powerpoint/2010/main" val="1062308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p:cNvPicPr>
          <p:nvPr/>
        </p:nvPicPr>
        <p:blipFill>
          <a:blip r:embed="rId2"/>
          <a:stretch>
            <a:fillRect/>
          </a:stretch>
        </p:blipFill>
        <p:spPr>
          <a:xfrm>
            <a:off x="4716016" y="225270"/>
            <a:ext cx="3996000" cy="6156000"/>
          </a:xfrm>
          <a:prstGeom prst="rect">
            <a:avLst/>
          </a:prstGeom>
        </p:spPr>
      </p:pic>
      <p:pic>
        <p:nvPicPr>
          <p:cNvPr id="2" name="Resim 1"/>
          <p:cNvPicPr>
            <a:picLocks/>
          </p:cNvPicPr>
          <p:nvPr/>
        </p:nvPicPr>
        <p:blipFill>
          <a:blip r:embed="rId3"/>
          <a:stretch>
            <a:fillRect/>
          </a:stretch>
        </p:blipFill>
        <p:spPr>
          <a:xfrm>
            <a:off x="539552" y="225270"/>
            <a:ext cx="3960000" cy="6156000"/>
          </a:xfrm>
          <a:prstGeom prst="rect">
            <a:avLst/>
          </a:prstGeom>
        </p:spPr>
      </p:pic>
    </p:spTree>
    <p:extLst>
      <p:ext uri="{BB962C8B-B14F-4D97-AF65-F5344CB8AC3E}">
        <p14:creationId xmlns:p14="http://schemas.microsoft.com/office/powerpoint/2010/main" val="2722877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https://www.elitaluminium.com/wp-content/uploads/2015/09/EN-AB-46400-AlSi9Cu-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1689"/>
            <a:ext cx="3960000" cy="6156000"/>
          </a:xfrm>
          <a:prstGeom prst="rect">
            <a:avLst/>
          </a:prstGeom>
          <a:noFill/>
          <a:ln>
            <a:noFill/>
          </a:ln>
        </p:spPr>
      </p:pic>
      <p:pic>
        <p:nvPicPr>
          <p:cNvPr id="3" name="Resim 2" descr="https://www.elitaluminium.com/wp-content/uploads/2015/09/EN-AB-46500-AlSi9Cu-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46287"/>
            <a:ext cx="3960000" cy="6120000"/>
          </a:xfrm>
          <a:prstGeom prst="rect">
            <a:avLst/>
          </a:prstGeom>
          <a:noFill/>
          <a:ln>
            <a:noFill/>
          </a:ln>
        </p:spPr>
      </p:pic>
    </p:spTree>
    <p:extLst>
      <p:ext uri="{BB962C8B-B14F-4D97-AF65-F5344CB8AC3E}">
        <p14:creationId xmlns:p14="http://schemas.microsoft.com/office/powerpoint/2010/main" val="1977663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https://www.elitaluminium.com/wp-content/uploads/2015/09/EN-AB-46300-AlSi9Cu-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3960000" cy="6120000"/>
          </a:xfrm>
          <a:prstGeom prst="rect">
            <a:avLst/>
          </a:prstGeom>
          <a:noFill/>
          <a:ln>
            <a:noFill/>
          </a:ln>
        </p:spPr>
      </p:pic>
      <p:pic>
        <p:nvPicPr>
          <p:cNvPr id="3" name="Resim 2" descr="https://www.elitaluminium.com/wp-content/uploads/2015/09/EN-AB-47100-AlSiCu-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60648"/>
            <a:ext cx="3960000" cy="6120000"/>
          </a:xfrm>
          <a:prstGeom prst="rect">
            <a:avLst/>
          </a:prstGeom>
          <a:noFill/>
          <a:ln>
            <a:noFill/>
          </a:ln>
        </p:spPr>
      </p:pic>
    </p:spTree>
    <p:extLst>
      <p:ext uri="{BB962C8B-B14F-4D97-AF65-F5344CB8AC3E}">
        <p14:creationId xmlns:p14="http://schemas.microsoft.com/office/powerpoint/2010/main" val="2006657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PRODUCTS</a:t>
            </a:r>
          </a:p>
        </p:txBody>
      </p:sp>
      <p:sp>
        <p:nvSpPr>
          <p:cNvPr id="3" name="İçerik Yer Tutucusu 2"/>
          <p:cNvSpPr>
            <a:spLocks noGrp="1"/>
          </p:cNvSpPr>
          <p:nvPr>
            <p:ph sz="quarter" idx="1"/>
          </p:nvPr>
        </p:nvSpPr>
        <p:spPr>
          <a:xfrm>
            <a:off x="301751" y="1406788"/>
            <a:ext cx="8490967" cy="4974540"/>
          </a:xfrm>
        </p:spPr>
        <p:txBody>
          <a:bodyPr/>
          <a:lstStyle/>
          <a:p>
            <a:endParaRPr lang="en-US" dirty="0" smtClean="0"/>
          </a:p>
          <a:p>
            <a:r>
              <a:rPr lang="tr-TR" dirty="0" smtClean="0"/>
              <a:t>ALUMINIUM </a:t>
            </a:r>
            <a:r>
              <a:rPr lang="tr-TR" dirty="0"/>
              <a:t>ALLOY INGOT</a:t>
            </a:r>
          </a:p>
          <a:p>
            <a:endParaRPr lang="tr-TR" dirty="0"/>
          </a:p>
          <a:p>
            <a:endParaRPr lang="tr-TR" dirty="0"/>
          </a:p>
          <a:p>
            <a:endParaRPr lang="en-US" dirty="0" smtClean="0"/>
          </a:p>
          <a:p>
            <a:endParaRPr lang="en-US" dirty="0"/>
          </a:p>
          <a:p>
            <a:r>
              <a:rPr lang="tr-TR" dirty="0" smtClean="0"/>
              <a:t>BRASS </a:t>
            </a:r>
            <a:r>
              <a:rPr lang="tr-TR" dirty="0"/>
              <a:t>BILLET</a:t>
            </a:r>
          </a:p>
          <a:p>
            <a:endParaRPr lang="tr-TR" dirty="0"/>
          </a:p>
          <a:p>
            <a:endParaRPr lang="tr-TR" dirty="0"/>
          </a:p>
        </p:txBody>
      </p:sp>
      <p:pic>
        <p:nvPicPr>
          <p:cNvPr id="1027" name="Picture 3" descr="C:\Users\Hp\Desktop\AD5783 SALES CONTRACT HONDA- AK5M2\EMCU 397356-6\EMCU 397356-6 P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92896"/>
            <a:ext cx="1800200" cy="101261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9" name="Picture 5" descr="C:\Users\Hp\Desktop\CSNU 139355-6\CSNU 139355-6 P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941168"/>
            <a:ext cx="1800200" cy="101261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286" y="2494046"/>
            <a:ext cx="1798155" cy="10114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2492895"/>
            <a:ext cx="1800200" cy="101261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7705" y="4941168"/>
            <a:ext cx="1773319" cy="100190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115130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MARKETS FOR PRODUCTS</a:t>
            </a:r>
          </a:p>
        </p:txBody>
      </p:sp>
      <p:sp>
        <p:nvSpPr>
          <p:cNvPr id="3" name="İçerik Yer Tutucusu 2"/>
          <p:cNvSpPr>
            <a:spLocks noGrp="1"/>
          </p:cNvSpPr>
          <p:nvPr>
            <p:ph sz="quarter" idx="1"/>
          </p:nvPr>
        </p:nvSpPr>
        <p:spPr>
          <a:noFill/>
        </p:spPr>
        <p:txBody>
          <a:bodyPr>
            <a:normAutofit lnSpcReduction="10000"/>
          </a:bodyPr>
          <a:lstStyle/>
          <a:p>
            <a:r>
              <a:rPr lang="tr-TR" sz="1800" b="1" dirty="0"/>
              <a:t>ALUMINIUM ALLOY </a:t>
            </a:r>
            <a:r>
              <a:rPr lang="tr-TR" sz="1800" b="1" dirty="0" smtClean="0"/>
              <a:t>INGOT</a:t>
            </a:r>
          </a:p>
          <a:p>
            <a:pPr>
              <a:buFont typeface="Wingdings" panose="05000000000000000000" pitchFamily="2" charset="2"/>
              <a:buChar char="ü"/>
            </a:pPr>
            <a:r>
              <a:rPr lang="en-US" sz="1800" dirty="0"/>
              <a:t>JSC </a:t>
            </a:r>
            <a:r>
              <a:rPr lang="en-US" sz="1800" dirty="0" err="1" smtClean="0"/>
              <a:t>UzAuto</a:t>
            </a:r>
            <a:r>
              <a:rPr lang="en-US" sz="1800" dirty="0" smtClean="0"/>
              <a:t> </a:t>
            </a:r>
            <a:r>
              <a:rPr lang="en-US" sz="1800" dirty="0"/>
              <a:t>Motors </a:t>
            </a:r>
            <a:r>
              <a:rPr lang="en-US" sz="1800" dirty="0" smtClean="0"/>
              <a:t>Powertrain</a:t>
            </a:r>
            <a:r>
              <a:rPr lang="tr-TR" sz="1800" dirty="0" smtClean="0"/>
              <a:t>(</a:t>
            </a:r>
            <a:r>
              <a:rPr lang="tr-TR" sz="1800" dirty="0" err="1" smtClean="0"/>
              <a:t>Uzbekistan</a:t>
            </a:r>
            <a:r>
              <a:rPr lang="tr-TR" sz="1800" dirty="0" smtClean="0"/>
              <a:t>) </a:t>
            </a:r>
            <a:r>
              <a:rPr lang="tr-TR" sz="1400" dirty="0" smtClean="0"/>
              <a:t>(A333)</a:t>
            </a:r>
          </a:p>
          <a:p>
            <a:pPr>
              <a:buFont typeface="Wingdings" panose="05000000000000000000" pitchFamily="2" charset="2"/>
              <a:buChar char="ü"/>
            </a:pPr>
            <a:r>
              <a:rPr lang="tr-TR" sz="1800" dirty="0"/>
              <a:t>JV «UZAUTO-INZI» </a:t>
            </a:r>
            <a:r>
              <a:rPr lang="tr-TR" sz="1800" dirty="0" smtClean="0"/>
              <a:t>LLC(</a:t>
            </a:r>
            <a:r>
              <a:rPr lang="tr-TR" sz="1800" dirty="0" err="1" smtClean="0"/>
              <a:t>Uzbekistan</a:t>
            </a:r>
            <a:r>
              <a:rPr lang="tr-TR" sz="1800" dirty="0" smtClean="0"/>
              <a:t>) </a:t>
            </a:r>
            <a:r>
              <a:rPr lang="tr-TR" sz="1400" dirty="0" smtClean="0"/>
              <a:t>(ADC10 &amp; ADC12 )</a:t>
            </a:r>
          </a:p>
          <a:p>
            <a:pPr>
              <a:buFont typeface="Wingdings" panose="05000000000000000000" pitchFamily="2" charset="2"/>
              <a:buChar char="ü"/>
            </a:pPr>
            <a:r>
              <a:rPr lang="tr-TR" sz="1800" dirty="0" smtClean="0"/>
              <a:t>Honda </a:t>
            </a:r>
            <a:r>
              <a:rPr lang="tr-TR" sz="1800" dirty="0"/>
              <a:t>Trading (Japan) </a:t>
            </a:r>
            <a:r>
              <a:rPr lang="tr-TR" sz="1400" dirty="0" smtClean="0"/>
              <a:t>(ADC12 </a:t>
            </a:r>
            <a:r>
              <a:rPr lang="tr-TR" sz="1400" dirty="0"/>
              <a:t>/ </a:t>
            </a:r>
            <a:r>
              <a:rPr lang="tr-TR" sz="1400" dirty="0" smtClean="0"/>
              <a:t>AK5M2)</a:t>
            </a:r>
            <a:endParaRPr lang="tr-TR" sz="1400" dirty="0"/>
          </a:p>
          <a:p>
            <a:pPr>
              <a:buFont typeface="Wingdings" panose="05000000000000000000" pitchFamily="2" charset="2"/>
              <a:buChar char="ü"/>
            </a:pPr>
            <a:r>
              <a:rPr lang="tr-TR" sz="1800" dirty="0"/>
              <a:t>Hoei Shokai Co.Ltd (Japan) </a:t>
            </a:r>
            <a:r>
              <a:rPr lang="tr-TR" sz="1400" dirty="0" smtClean="0"/>
              <a:t>(AK5M2) </a:t>
            </a:r>
            <a:endParaRPr lang="tr-TR" sz="1400" dirty="0"/>
          </a:p>
          <a:p>
            <a:pPr>
              <a:buFont typeface="Wingdings" panose="05000000000000000000" pitchFamily="2" charset="2"/>
              <a:buChar char="ü"/>
            </a:pPr>
            <a:r>
              <a:rPr lang="tr-TR" sz="1800" dirty="0"/>
              <a:t>Italy ( Rag-All Spa) </a:t>
            </a:r>
            <a:r>
              <a:rPr lang="tr-TR" sz="1400" dirty="0" smtClean="0"/>
              <a:t>(EN </a:t>
            </a:r>
            <a:r>
              <a:rPr lang="tr-TR" sz="1400" dirty="0"/>
              <a:t>46100)</a:t>
            </a:r>
          </a:p>
          <a:p>
            <a:pPr>
              <a:buFont typeface="Wingdings" panose="05000000000000000000" pitchFamily="2" charset="2"/>
              <a:buChar char="ü"/>
            </a:pPr>
            <a:r>
              <a:rPr lang="tr-TR" sz="1800" dirty="0"/>
              <a:t>Tradmet Ltd </a:t>
            </a:r>
            <a:r>
              <a:rPr lang="tr-TR" sz="1800" dirty="0" smtClean="0"/>
              <a:t>(UK</a:t>
            </a:r>
            <a:r>
              <a:rPr lang="tr-TR" sz="1800" dirty="0"/>
              <a:t>) </a:t>
            </a:r>
            <a:r>
              <a:rPr lang="tr-TR" sz="1400" dirty="0" smtClean="0"/>
              <a:t>(EN46100 </a:t>
            </a:r>
            <a:r>
              <a:rPr lang="tr-TR" sz="1400" dirty="0"/>
              <a:t>/ AK5M2 / DIN </a:t>
            </a:r>
            <a:r>
              <a:rPr lang="tr-TR" sz="1400" dirty="0" smtClean="0"/>
              <a:t>226) </a:t>
            </a:r>
            <a:endParaRPr lang="tr-TR" sz="1400" dirty="0"/>
          </a:p>
          <a:p>
            <a:pPr>
              <a:buFont typeface="Wingdings" panose="05000000000000000000" pitchFamily="2" charset="2"/>
              <a:buChar char="ü"/>
            </a:pPr>
            <a:r>
              <a:rPr lang="tr-TR" sz="1800" dirty="0"/>
              <a:t>Ugur Metal Ltd </a:t>
            </a:r>
            <a:r>
              <a:rPr lang="tr-TR" sz="1800" dirty="0" smtClean="0"/>
              <a:t>(Turkey) </a:t>
            </a:r>
            <a:r>
              <a:rPr lang="tr-TR" sz="1400" dirty="0" smtClean="0"/>
              <a:t>(DIN </a:t>
            </a:r>
            <a:r>
              <a:rPr lang="tr-TR" sz="1400" dirty="0"/>
              <a:t>226 / EN </a:t>
            </a:r>
            <a:r>
              <a:rPr lang="tr-TR" sz="1400" dirty="0" smtClean="0"/>
              <a:t>44100) </a:t>
            </a:r>
            <a:endParaRPr lang="tr-TR" sz="1400" dirty="0"/>
          </a:p>
          <a:p>
            <a:pPr>
              <a:buFont typeface="Wingdings" panose="05000000000000000000" pitchFamily="2" charset="2"/>
              <a:buChar char="ü"/>
            </a:pPr>
            <a:r>
              <a:rPr lang="tr-TR" sz="1800" dirty="0"/>
              <a:t>Kaya-</a:t>
            </a:r>
            <a:r>
              <a:rPr lang="tr-TR" sz="1800" dirty="0" err="1"/>
              <a:t>Pen</a:t>
            </a:r>
            <a:r>
              <a:rPr lang="tr-TR" sz="1800" dirty="0"/>
              <a:t> Ltd </a:t>
            </a:r>
            <a:r>
              <a:rPr lang="tr-TR" sz="1800" dirty="0" smtClean="0"/>
              <a:t>(Turkey</a:t>
            </a:r>
            <a:r>
              <a:rPr lang="tr-TR" sz="1800" dirty="0"/>
              <a:t>) </a:t>
            </a:r>
            <a:r>
              <a:rPr lang="tr-TR" sz="1800" dirty="0">
                <a:latin typeface="Arial" panose="020B0604020202020204" pitchFamily="34" charset="0"/>
                <a:cs typeface="Arial" panose="020B0604020202020204" pitchFamily="34" charset="0"/>
              </a:rPr>
              <a:t>(</a:t>
            </a:r>
            <a:r>
              <a:rPr lang="tr-TR" sz="1400" dirty="0">
                <a:latin typeface="Arial" panose="020B0604020202020204" pitchFamily="34" charset="0"/>
                <a:cs typeface="Arial" panose="020B0604020202020204" pitchFamily="34" charset="0"/>
              </a:rPr>
              <a:t>EN </a:t>
            </a:r>
            <a:r>
              <a:rPr lang="tr-TR" sz="1400" dirty="0" smtClean="0">
                <a:latin typeface="Arial" panose="020B0604020202020204" pitchFamily="34" charset="0"/>
                <a:cs typeface="Arial" panose="020B0604020202020204" pitchFamily="34" charset="0"/>
              </a:rPr>
              <a:t>46100)</a:t>
            </a:r>
            <a:endParaRPr lang="tr-TR"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tr-TR" sz="1800" dirty="0"/>
              <a:t>Sahinler </a:t>
            </a:r>
            <a:r>
              <a:rPr lang="tr-TR" sz="1800" dirty="0" err="1"/>
              <a:t>Aluminium</a:t>
            </a:r>
            <a:r>
              <a:rPr lang="tr-TR" sz="1800" dirty="0"/>
              <a:t> </a:t>
            </a:r>
            <a:r>
              <a:rPr lang="tr-TR" sz="1800" dirty="0" smtClean="0"/>
              <a:t>(Turkey) </a:t>
            </a:r>
            <a:r>
              <a:rPr lang="tr-TR" sz="1800" dirty="0" smtClean="0">
                <a:latin typeface="Arial" panose="020B0604020202020204" pitchFamily="34" charset="0"/>
                <a:cs typeface="Arial" panose="020B0604020202020204" pitchFamily="34" charset="0"/>
              </a:rPr>
              <a:t>(</a:t>
            </a:r>
            <a:r>
              <a:rPr lang="tr-TR" sz="1400" dirty="0" smtClean="0">
                <a:latin typeface="Arial" panose="020B0604020202020204" pitchFamily="34" charset="0"/>
                <a:cs typeface="Arial" panose="020B0604020202020204" pitchFamily="34" charset="0"/>
              </a:rPr>
              <a:t>DIN </a:t>
            </a:r>
            <a:r>
              <a:rPr lang="tr-TR" sz="1400" dirty="0">
                <a:latin typeface="Arial" panose="020B0604020202020204" pitchFamily="34" charset="0"/>
                <a:cs typeface="Arial" panose="020B0604020202020204" pitchFamily="34" charset="0"/>
              </a:rPr>
              <a:t>226 / AL 97.0</a:t>
            </a:r>
            <a:r>
              <a:rPr lang="tr-TR" sz="1400" dirty="0" smtClean="0">
                <a:latin typeface="Arial" panose="020B0604020202020204" pitchFamily="34" charset="0"/>
                <a:cs typeface="Arial" panose="020B0604020202020204" pitchFamily="34" charset="0"/>
              </a:rPr>
              <a:t>%)</a:t>
            </a:r>
          </a:p>
          <a:p>
            <a:pPr>
              <a:buFont typeface="Wingdings" panose="05000000000000000000" pitchFamily="2" charset="2"/>
              <a:buChar char="ü"/>
            </a:pPr>
            <a:r>
              <a:rPr lang="tr-TR" sz="1800" dirty="0" smtClean="0">
                <a:cs typeface="Arial" panose="020B0604020202020204" pitchFamily="34" charset="0"/>
              </a:rPr>
              <a:t>Assan Alüminyum (Turkey) </a:t>
            </a:r>
            <a:r>
              <a:rPr lang="tr-TR" sz="1400" dirty="0" smtClean="0">
                <a:cs typeface="Arial" panose="020B0604020202020204" pitchFamily="34" charset="0"/>
              </a:rPr>
              <a:t>(AL 99.70%) </a:t>
            </a:r>
            <a:endParaRPr lang="tr-TR" sz="1400" dirty="0">
              <a:cs typeface="Arial" panose="020B0604020202020204" pitchFamily="34" charset="0"/>
            </a:endParaRPr>
          </a:p>
          <a:p>
            <a:pPr>
              <a:buFont typeface="Arial" pitchFamily="34" charset="0"/>
              <a:buChar char="•"/>
            </a:pPr>
            <a:r>
              <a:rPr lang="tr-TR" sz="1800" b="1" dirty="0"/>
              <a:t>BRASS BILLET</a:t>
            </a:r>
          </a:p>
          <a:p>
            <a:pPr>
              <a:buFont typeface="Wingdings" pitchFamily="2" charset="2"/>
              <a:buChar char="ü"/>
            </a:pPr>
            <a:r>
              <a:rPr lang="tr-TR" sz="1800" dirty="0" err="1"/>
              <a:t>Tradmet</a:t>
            </a:r>
            <a:r>
              <a:rPr lang="tr-TR" sz="1800" dirty="0"/>
              <a:t> </a:t>
            </a:r>
            <a:r>
              <a:rPr lang="tr-TR" sz="1800" dirty="0" err="1"/>
              <a:t>Ltd</a:t>
            </a:r>
            <a:r>
              <a:rPr lang="tr-TR" sz="1800" dirty="0"/>
              <a:t> (UK)  &amp; </a:t>
            </a:r>
            <a:r>
              <a:rPr lang="tr-TR" sz="1800" dirty="0" err="1"/>
              <a:t>Different</a:t>
            </a:r>
            <a:r>
              <a:rPr lang="tr-TR" sz="1800" dirty="0"/>
              <a:t> </a:t>
            </a:r>
            <a:r>
              <a:rPr lang="tr-TR" sz="1800" dirty="0" err="1"/>
              <a:t>companies</a:t>
            </a:r>
            <a:r>
              <a:rPr lang="tr-TR" sz="1800" dirty="0"/>
              <a:t> in </a:t>
            </a:r>
            <a:r>
              <a:rPr lang="tr-TR" sz="1800" dirty="0" err="1"/>
              <a:t>China</a:t>
            </a:r>
            <a:r>
              <a:rPr lang="tr-TR" sz="1800" dirty="0"/>
              <a:t> </a:t>
            </a:r>
          </a:p>
          <a:p>
            <a:pPr>
              <a:buFont typeface="Arial" pitchFamily="34" charset="0"/>
              <a:buChar char="•"/>
            </a:pPr>
            <a:r>
              <a:rPr lang="tr-TR" sz="1800" b="1" dirty="0"/>
              <a:t>STAINLESS JUMBO BLOCK </a:t>
            </a:r>
          </a:p>
          <a:p>
            <a:pPr>
              <a:buFont typeface="Wingdings" pitchFamily="2" charset="2"/>
              <a:buChar char="ü"/>
            </a:pPr>
            <a:r>
              <a:rPr lang="tr-TR" sz="1800" dirty="0"/>
              <a:t> </a:t>
            </a:r>
            <a:r>
              <a:rPr lang="tr-TR" sz="1800" dirty="0" err="1"/>
              <a:t>Tradmet</a:t>
            </a:r>
            <a:r>
              <a:rPr lang="tr-TR" sz="1800" dirty="0"/>
              <a:t> </a:t>
            </a:r>
            <a:r>
              <a:rPr lang="tr-TR" sz="1800" dirty="0" err="1"/>
              <a:t>Ltd</a:t>
            </a:r>
            <a:r>
              <a:rPr lang="tr-TR" sz="1800" dirty="0"/>
              <a:t>(UK) &amp; </a:t>
            </a:r>
            <a:r>
              <a:rPr lang="tr-TR" sz="1800" dirty="0" err="1"/>
              <a:t>Different</a:t>
            </a:r>
            <a:r>
              <a:rPr lang="tr-TR" sz="1800" dirty="0"/>
              <a:t> </a:t>
            </a:r>
            <a:r>
              <a:rPr lang="tr-TR" sz="1800" dirty="0" err="1"/>
              <a:t>yards</a:t>
            </a:r>
            <a:r>
              <a:rPr lang="tr-TR" sz="1800" dirty="0"/>
              <a:t> in </a:t>
            </a:r>
            <a:r>
              <a:rPr lang="tr-TR" sz="1800" dirty="0" err="1"/>
              <a:t>Holland</a:t>
            </a:r>
            <a:endParaRPr lang="tr-TR" sz="1800" dirty="0"/>
          </a:p>
          <a:p>
            <a:pPr>
              <a:buFont typeface="Arial" pitchFamily="34" charset="0"/>
              <a:buChar char="•"/>
            </a:pPr>
            <a:endParaRPr lang="tr-TR" dirty="0"/>
          </a:p>
        </p:txBody>
      </p:sp>
    </p:spTree>
    <p:extLst>
      <p:ext uri="{BB962C8B-B14F-4D97-AF65-F5344CB8AC3E}">
        <p14:creationId xmlns:p14="http://schemas.microsoft.com/office/powerpoint/2010/main" val="3644491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88640"/>
            <a:ext cx="8534400" cy="758952"/>
          </a:xfrm>
        </p:spPr>
        <p:txBody>
          <a:bodyPr>
            <a:normAutofit/>
          </a:bodyPr>
          <a:lstStyle/>
          <a:p>
            <a:r>
              <a:rPr lang="tr-TR" sz="2800" b="1" dirty="0"/>
              <a:t>FURNACES FOR ALUMINIUM PRODUCTION</a:t>
            </a:r>
            <a:endParaRPr lang="tr-TR" sz="2800" dirty="0"/>
          </a:p>
        </p:txBody>
      </p:sp>
      <p:sp>
        <p:nvSpPr>
          <p:cNvPr id="3" name="İçerik Yer Tutucusu 2"/>
          <p:cNvSpPr>
            <a:spLocks noGrp="1"/>
          </p:cNvSpPr>
          <p:nvPr>
            <p:ph sz="quarter" idx="1"/>
          </p:nvPr>
        </p:nvSpPr>
        <p:spPr/>
        <p:txBody>
          <a:bodyPr/>
          <a:lstStyle/>
          <a:p>
            <a:r>
              <a:rPr lang="tr-TR" b="1" dirty="0"/>
              <a:t>ROTARY FURNACE </a:t>
            </a:r>
          </a:p>
          <a:p>
            <a:pPr marL="342900" indent="-342900">
              <a:buFont typeface="+mj-lt"/>
              <a:buAutoNum type="arabicPeriod"/>
            </a:pPr>
            <a:r>
              <a:rPr lang="tr-TR" sz="1800" dirty="0"/>
              <a:t>Liquid Metal </a:t>
            </a:r>
            <a:r>
              <a:rPr lang="tr-TR" sz="1800" dirty="0" err="1"/>
              <a:t>Capacity</a:t>
            </a:r>
            <a:r>
              <a:rPr lang="tr-TR" sz="1800" dirty="0"/>
              <a:t> : 4.000 </a:t>
            </a:r>
            <a:r>
              <a:rPr lang="tr-TR" sz="1800" dirty="0" err="1"/>
              <a:t>Kgs</a:t>
            </a:r>
            <a:r>
              <a:rPr lang="tr-TR" sz="1800" dirty="0"/>
              <a:t>.</a:t>
            </a:r>
          </a:p>
          <a:p>
            <a:pPr marL="342900" indent="-342900">
              <a:buFont typeface="+mj-lt"/>
              <a:buAutoNum type="arabicPeriod"/>
            </a:pPr>
            <a:r>
              <a:rPr lang="tr-TR" sz="1800" dirty="0" err="1"/>
              <a:t>Production</a:t>
            </a:r>
            <a:r>
              <a:rPr lang="tr-TR" sz="1800" dirty="0"/>
              <a:t> </a:t>
            </a:r>
            <a:r>
              <a:rPr lang="tr-TR" sz="1800" dirty="0" err="1"/>
              <a:t>Capacity</a:t>
            </a:r>
            <a:r>
              <a:rPr lang="tr-TR" sz="1800" dirty="0"/>
              <a:t> : 300 </a:t>
            </a:r>
            <a:r>
              <a:rPr lang="tr-TR" sz="1800" dirty="0" err="1"/>
              <a:t>Mt</a:t>
            </a:r>
            <a:r>
              <a:rPr lang="tr-TR" sz="1800" dirty="0"/>
              <a:t>/</a:t>
            </a:r>
            <a:r>
              <a:rPr lang="tr-TR" sz="1800" dirty="0" err="1"/>
              <a:t>Month</a:t>
            </a:r>
            <a:r>
              <a:rPr lang="tr-TR" sz="1800"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852936"/>
            <a:ext cx="2007242" cy="33958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938" y="2852937"/>
            <a:ext cx="1992062" cy="33958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52" y="2852936"/>
            <a:ext cx="2035980" cy="3395864"/>
          </a:xfrm>
          <a:prstGeom prst="rect">
            <a:avLst/>
          </a:prstGeom>
        </p:spPr>
      </p:pic>
      <p:pic>
        <p:nvPicPr>
          <p:cNvPr id="12" name="Picture 11"/>
          <p:cNvPicPr>
            <a:picLocks noChangeAspect="1"/>
          </p:cNvPicPr>
          <p:nvPr/>
        </p:nvPicPr>
        <p:blipFill>
          <a:blip r:embed="rId5"/>
          <a:stretch>
            <a:fillRect/>
          </a:stretch>
        </p:blipFill>
        <p:spPr>
          <a:xfrm>
            <a:off x="6712484" y="2852936"/>
            <a:ext cx="2145440" cy="3395864"/>
          </a:xfrm>
          <a:prstGeom prst="rect">
            <a:avLst/>
          </a:prstGeom>
        </p:spPr>
      </p:pic>
    </p:spTree>
    <p:extLst>
      <p:ext uri="{BB962C8B-B14F-4D97-AF65-F5344CB8AC3E}">
        <p14:creationId xmlns:p14="http://schemas.microsoft.com/office/powerpoint/2010/main" val="3147288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FURNACES FOR ALUMINIUM PRODUCTION</a:t>
            </a:r>
            <a:endParaRPr lang="tr-TR" sz="2800" dirty="0"/>
          </a:p>
        </p:txBody>
      </p:sp>
      <p:sp>
        <p:nvSpPr>
          <p:cNvPr id="3" name="İçerik Yer Tutucusu 2"/>
          <p:cNvSpPr>
            <a:spLocks noGrp="1"/>
          </p:cNvSpPr>
          <p:nvPr>
            <p:ph sz="quarter" idx="1"/>
          </p:nvPr>
        </p:nvSpPr>
        <p:spPr>
          <a:xfrm>
            <a:off x="107504" y="1527048"/>
            <a:ext cx="8928992" cy="5330952"/>
          </a:xfrm>
        </p:spPr>
        <p:txBody>
          <a:bodyPr/>
          <a:lstStyle/>
          <a:p>
            <a:r>
              <a:rPr lang="tr-TR" sz="2400" b="1" dirty="0" smtClean="0">
                <a:latin typeface="Arial Black" panose="020B0A04020102020204" pitchFamily="34" charset="0"/>
              </a:rPr>
              <a:t>3 REVERBERATORY FURNACES</a:t>
            </a:r>
            <a:endParaRPr lang="tr-TR" sz="2400" b="1" dirty="0">
              <a:latin typeface="Arial Black" panose="020B0A04020102020204" pitchFamily="34" charset="0"/>
            </a:endParaRPr>
          </a:p>
          <a:p>
            <a:pPr marL="342900" indent="-342900">
              <a:buFont typeface="+mj-lt"/>
              <a:buAutoNum type="arabicPeriod"/>
            </a:pPr>
            <a:r>
              <a:rPr lang="tr-TR" sz="1800" dirty="0" err="1" smtClean="0"/>
              <a:t>These</a:t>
            </a:r>
            <a:r>
              <a:rPr lang="tr-TR" sz="1800" dirty="0" smtClean="0"/>
              <a:t> </a:t>
            </a:r>
            <a:r>
              <a:rPr lang="tr-TR" sz="1800" dirty="0" err="1" smtClean="0"/>
              <a:t>furnaces</a:t>
            </a:r>
            <a:r>
              <a:rPr lang="tr-TR" sz="1800" dirty="0" smtClean="0"/>
              <a:t> </a:t>
            </a:r>
            <a:r>
              <a:rPr lang="tr-TR" sz="1800" dirty="0" err="1" smtClean="0"/>
              <a:t>have</a:t>
            </a:r>
            <a:r>
              <a:rPr lang="tr-TR" sz="1800" dirty="0" smtClean="0"/>
              <a:t> </a:t>
            </a:r>
            <a:r>
              <a:rPr lang="tr-TR" sz="1800" dirty="0"/>
              <a:t>a </a:t>
            </a:r>
            <a:r>
              <a:rPr lang="tr-TR" sz="1800" dirty="0" err="1"/>
              <a:t>melting</a:t>
            </a:r>
            <a:r>
              <a:rPr lang="tr-TR" sz="1800" dirty="0"/>
              <a:t> and holding </a:t>
            </a:r>
            <a:r>
              <a:rPr lang="tr-TR" sz="1800" dirty="0" err="1"/>
              <a:t>unit</a:t>
            </a:r>
            <a:r>
              <a:rPr lang="tr-TR" sz="1800" dirty="0"/>
              <a:t>. </a:t>
            </a:r>
            <a:endParaRPr lang="tr-TR" sz="1800" dirty="0" smtClean="0"/>
          </a:p>
          <a:p>
            <a:pPr marL="342900" indent="-342900">
              <a:buFont typeface="+mj-lt"/>
              <a:buAutoNum type="arabicPeriod"/>
            </a:pPr>
            <a:r>
              <a:rPr lang="tr-TR" sz="1800" dirty="0" smtClean="0"/>
              <a:t>Holding </a:t>
            </a:r>
            <a:r>
              <a:rPr lang="tr-TR" sz="1800" dirty="0" err="1"/>
              <a:t>Furnace</a:t>
            </a:r>
            <a:r>
              <a:rPr lang="tr-TR" sz="1800" dirty="0"/>
              <a:t> Liquid Metal </a:t>
            </a:r>
            <a:r>
              <a:rPr lang="tr-TR" sz="1800" dirty="0" err="1"/>
              <a:t>Capacity</a:t>
            </a:r>
            <a:r>
              <a:rPr lang="tr-TR" sz="1800" dirty="0"/>
              <a:t> : </a:t>
            </a:r>
            <a:r>
              <a:rPr lang="tr-TR" sz="1800" dirty="0" smtClean="0"/>
              <a:t>10.000 </a:t>
            </a:r>
            <a:r>
              <a:rPr lang="tr-TR" sz="1800" dirty="0" err="1" smtClean="0"/>
              <a:t>Kgs</a:t>
            </a:r>
            <a:r>
              <a:rPr lang="tr-TR" sz="1800" dirty="0"/>
              <a:t> </a:t>
            </a:r>
            <a:r>
              <a:rPr lang="tr-TR" sz="1800" dirty="0" smtClean="0"/>
              <a:t>/ 15.000 </a:t>
            </a:r>
            <a:r>
              <a:rPr lang="tr-TR" sz="1800" dirty="0" err="1" smtClean="0"/>
              <a:t>Kgs</a:t>
            </a:r>
            <a:r>
              <a:rPr lang="tr-TR" sz="1800" dirty="0" smtClean="0"/>
              <a:t> / 22.000 </a:t>
            </a:r>
            <a:r>
              <a:rPr lang="tr-TR" sz="1800" dirty="0" err="1" smtClean="0"/>
              <a:t>Kgs</a:t>
            </a:r>
            <a:r>
              <a:rPr lang="tr-TR" sz="1800" dirty="0" smtClean="0"/>
              <a:t> </a:t>
            </a:r>
            <a:endParaRPr lang="tr-TR" sz="1800" dirty="0"/>
          </a:p>
          <a:p>
            <a:pPr marL="342900" indent="-342900">
              <a:buFont typeface="+mj-lt"/>
              <a:buAutoNum type="arabicPeriod"/>
            </a:pPr>
            <a:r>
              <a:rPr lang="tr-TR" sz="1800" dirty="0" err="1"/>
              <a:t>Production</a:t>
            </a:r>
            <a:r>
              <a:rPr lang="tr-TR" sz="1800" dirty="0"/>
              <a:t> </a:t>
            </a:r>
            <a:r>
              <a:rPr lang="tr-TR" sz="1800" dirty="0" err="1"/>
              <a:t>Capacity</a:t>
            </a:r>
            <a:r>
              <a:rPr lang="tr-TR" sz="1800" dirty="0"/>
              <a:t> : </a:t>
            </a:r>
            <a:r>
              <a:rPr lang="tr-TR" sz="1800" dirty="0" smtClean="0"/>
              <a:t>1.200 </a:t>
            </a:r>
            <a:r>
              <a:rPr lang="tr-TR" sz="1800" dirty="0" err="1"/>
              <a:t>Mt</a:t>
            </a:r>
            <a:r>
              <a:rPr lang="tr-TR" sz="1800" dirty="0"/>
              <a:t>/</a:t>
            </a:r>
            <a:r>
              <a:rPr lang="tr-TR" sz="1800" dirty="0" err="1"/>
              <a:t>month</a:t>
            </a:r>
            <a:r>
              <a:rPr lang="tr-TR" sz="1800" dirty="0"/>
              <a:t> .</a:t>
            </a:r>
          </a:p>
        </p:txBody>
      </p:sp>
      <p:sp>
        <p:nvSpPr>
          <p:cNvPr id="4" name="AutoShape 4" descr="Ä°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016" y="3132460"/>
            <a:ext cx="2051002" cy="2734669"/>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86" y="3194531"/>
            <a:ext cx="2016224" cy="2688299"/>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693" y="3128200"/>
            <a:ext cx="2051002" cy="2734670"/>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7530" y="3128200"/>
            <a:ext cx="2051003" cy="2734670"/>
          </a:xfrm>
          <a:prstGeom prst="rect">
            <a:avLst/>
          </a:prstGeom>
        </p:spPr>
      </p:pic>
      <p:pic>
        <p:nvPicPr>
          <p:cNvPr id="9"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55" y="3193882"/>
            <a:ext cx="2016224" cy="2688299"/>
          </a:xfrm>
          <a:prstGeom prst="rect">
            <a:avLst/>
          </a:prstGeom>
        </p:spPr>
      </p:pic>
    </p:spTree>
    <p:extLst>
      <p:ext uri="{BB962C8B-B14F-4D97-AF65-F5344CB8AC3E}">
        <p14:creationId xmlns:p14="http://schemas.microsoft.com/office/powerpoint/2010/main" val="425810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solidFill>
                  <a:srgbClr val="8CADAE">
                    <a:shade val="75000"/>
                  </a:srgbClr>
                </a:solidFill>
              </a:rPr>
              <a:t>FURNACES FOR ALUMINIUM PRODUCTION</a:t>
            </a:r>
            <a:endParaRPr lang="tr-TR" dirty="0"/>
          </a:p>
        </p:txBody>
      </p:sp>
      <p:sp>
        <p:nvSpPr>
          <p:cNvPr id="3" name="İçerik Yer Tutucusu 2"/>
          <p:cNvSpPr>
            <a:spLocks noGrp="1"/>
          </p:cNvSpPr>
          <p:nvPr>
            <p:ph sz="quarter" idx="1"/>
          </p:nvPr>
        </p:nvSpPr>
        <p:spPr>
          <a:xfrm>
            <a:off x="316992" y="1412776"/>
            <a:ext cx="8503920" cy="4572000"/>
          </a:xfrm>
        </p:spPr>
        <p:txBody>
          <a:bodyPr>
            <a:normAutofit/>
          </a:bodyPr>
          <a:lstStyle/>
          <a:p>
            <a:r>
              <a:rPr lang="tr-TR" sz="2400" b="1" dirty="0"/>
              <a:t>INDUCTION FURNACE </a:t>
            </a:r>
          </a:p>
          <a:p>
            <a:pPr marL="342900" indent="-342900">
              <a:buFont typeface="+mj-lt"/>
              <a:buAutoNum type="arabicPeriod"/>
            </a:pPr>
            <a:r>
              <a:rPr lang="tr-TR" sz="1800" dirty="0"/>
              <a:t>Liquid Metal </a:t>
            </a:r>
            <a:r>
              <a:rPr lang="tr-TR" sz="1800" dirty="0" err="1"/>
              <a:t>Capacity</a:t>
            </a:r>
            <a:r>
              <a:rPr lang="tr-TR" sz="1800" dirty="0"/>
              <a:t> : 1.000Kgs</a:t>
            </a:r>
          </a:p>
          <a:p>
            <a:pPr marL="342900" indent="-342900">
              <a:buFont typeface="+mj-lt"/>
              <a:buAutoNum type="arabicPeriod"/>
            </a:pPr>
            <a:r>
              <a:rPr lang="tr-TR" sz="1800" dirty="0" err="1"/>
              <a:t>Production</a:t>
            </a:r>
            <a:r>
              <a:rPr lang="tr-TR" sz="1800" dirty="0"/>
              <a:t> </a:t>
            </a:r>
            <a:r>
              <a:rPr lang="tr-TR" sz="1800" dirty="0" err="1"/>
              <a:t>Capacity</a:t>
            </a:r>
            <a:r>
              <a:rPr lang="tr-TR" sz="1800" dirty="0"/>
              <a:t> : 200 </a:t>
            </a:r>
            <a:r>
              <a:rPr lang="tr-TR" sz="1800" dirty="0" err="1"/>
              <a:t>Mt</a:t>
            </a:r>
            <a:r>
              <a:rPr lang="tr-TR" sz="1800" dirty="0"/>
              <a:t>/</a:t>
            </a:r>
            <a:r>
              <a:rPr lang="tr-TR" sz="1800" dirty="0" err="1"/>
              <a:t>Month</a:t>
            </a:r>
            <a:r>
              <a:rPr lang="tr-TR" sz="1800" dirty="0"/>
              <a:t> </a:t>
            </a:r>
          </a:p>
          <a:p>
            <a:pPr marL="342900" indent="-342900">
              <a:buFont typeface="+mj-lt"/>
              <a:buAutoNum type="arabicPeriod"/>
            </a:pPr>
            <a:r>
              <a:rPr lang="tr-TR" sz="1800" dirty="0" err="1"/>
              <a:t>It</a:t>
            </a:r>
            <a:r>
              <a:rPr lang="tr-TR" sz="1800" dirty="0"/>
              <a:t> is </a:t>
            </a:r>
            <a:r>
              <a:rPr lang="tr-TR" sz="1800" dirty="0" err="1"/>
              <a:t>used</a:t>
            </a:r>
            <a:r>
              <a:rPr lang="tr-TR" sz="1800" dirty="0"/>
              <a:t> </a:t>
            </a:r>
            <a:r>
              <a:rPr lang="tr-TR" sz="1800" dirty="0" err="1"/>
              <a:t>for</a:t>
            </a:r>
            <a:r>
              <a:rPr lang="tr-TR" sz="1800" dirty="0"/>
              <a:t> </a:t>
            </a:r>
            <a:r>
              <a:rPr lang="tr-TR" sz="1800" dirty="0" err="1"/>
              <a:t>production</a:t>
            </a:r>
            <a:r>
              <a:rPr lang="tr-TR" sz="1800" dirty="0"/>
              <a:t> of </a:t>
            </a:r>
            <a:r>
              <a:rPr lang="tr-TR" sz="1800" dirty="0" err="1"/>
              <a:t>master</a:t>
            </a:r>
            <a:r>
              <a:rPr lang="tr-TR" sz="1800" dirty="0"/>
              <a:t> </a:t>
            </a:r>
            <a:r>
              <a:rPr lang="tr-TR" sz="1800" dirty="0" err="1"/>
              <a:t>alloy</a:t>
            </a:r>
            <a:r>
              <a:rPr lang="tr-TR" sz="1800" dirty="0"/>
              <a:t> </a:t>
            </a:r>
            <a:r>
              <a:rPr lang="tr-TR" sz="1800" dirty="0" err="1"/>
              <a:t>which</a:t>
            </a:r>
            <a:r>
              <a:rPr lang="tr-TR" sz="1800" dirty="0"/>
              <a:t> </a:t>
            </a:r>
            <a:r>
              <a:rPr lang="tr-TR" sz="1800" dirty="0" err="1"/>
              <a:t>are</a:t>
            </a:r>
            <a:r>
              <a:rPr lang="tr-TR" sz="1800" dirty="0"/>
              <a:t> </a:t>
            </a:r>
            <a:r>
              <a:rPr lang="tr-TR" sz="1800" dirty="0" err="1"/>
              <a:t>AlSi</a:t>
            </a:r>
            <a:r>
              <a:rPr lang="tr-TR" sz="1800" dirty="0"/>
              <a:t> / </a:t>
            </a:r>
            <a:r>
              <a:rPr lang="tr-TR" sz="1800" dirty="0" err="1"/>
              <a:t>AlCu</a:t>
            </a:r>
            <a:r>
              <a:rPr lang="tr-TR" sz="1800" dirty="0"/>
              <a:t> / </a:t>
            </a:r>
            <a:r>
              <a:rPr lang="tr-TR" sz="1800" dirty="0" err="1"/>
              <a:t>AlMn</a:t>
            </a:r>
            <a:r>
              <a:rPr lang="tr-TR" sz="1800" dirty="0"/>
              <a:t> </a:t>
            </a:r>
            <a:r>
              <a:rPr lang="tr-TR" sz="1800" dirty="0" err="1"/>
              <a:t>etc</a:t>
            </a:r>
            <a:r>
              <a:rPr lang="tr-TR" sz="1800" dirty="0"/>
              <a:t>. </a:t>
            </a:r>
            <a:r>
              <a:rPr lang="tr-TR" sz="1800" dirty="0" err="1"/>
              <a:t>For</a:t>
            </a:r>
            <a:r>
              <a:rPr lang="tr-TR" sz="1800" dirty="0"/>
              <a:t> </a:t>
            </a:r>
            <a:r>
              <a:rPr lang="tr-TR" sz="1800" dirty="0" err="1"/>
              <a:t>other</a:t>
            </a:r>
            <a:r>
              <a:rPr lang="tr-TR" sz="1800" dirty="0"/>
              <a:t> </a:t>
            </a:r>
            <a:r>
              <a:rPr lang="tr-TR" sz="1800" dirty="0" err="1"/>
              <a:t>furnaces</a:t>
            </a:r>
            <a:r>
              <a:rPr lang="tr-TR" sz="1800" dirty="0"/>
              <a:t>.</a:t>
            </a:r>
          </a:p>
          <a:p>
            <a:pPr marL="0" indent="0">
              <a:buNone/>
            </a:pPr>
            <a:endParaRPr lang="tr-TR" sz="1800" dirty="0"/>
          </a:p>
        </p:txBody>
      </p:sp>
      <p:pic>
        <p:nvPicPr>
          <p:cNvPr id="4" name="Resim 3" descr="C:\Users\Hp\Desktop\20190213_11225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3852" y="3806869"/>
            <a:ext cx="2880000" cy="16920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Resim 4" descr="https://www.elitaluminium.com/wp-content/uploads/2015/09/uretim-bandi.jpg"/>
          <p:cNvPicPr/>
          <p:nvPr/>
        </p:nvPicPr>
        <p:blipFill>
          <a:blip r:embed="rId3">
            <a:extLst>
              <a:ext uri="{28A0092B-C50C-407E-A947-70E740481C1C}">
                <a14:useLocalDpi xmlns:a14="http://schemas.microsoft.com/office/drawing/2010/main" val="0"/>
              </a:ext>
            </a:extLst>
          </a:blip>
          <a:srcRect/>
          <a:stretch>
            <a:fillRect/>
          </a:stretch>
        </p:blipFill>
        <p:spPr bwMode="auto">
          <a:xfrm>
            <a:off x="2516377" y="3572873"/>
            <a:ext cx="3255515" cy="187199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Resim 5"/>
          <p:cNvPicPr>
            <a:picLocks noChangeAspect="1"/>
          </p:cNvPicPr>
          <p:nvPr/>
        </p:nvPicPr>
        <p:blipFill>
          <a:blip r:embed="rId4"/>
          <a:stretch>
            <a:fillRect/>
          </a:stretch>
        </p:blipFill>
        <p:spPr>
          <a:xfrm>
            <a:off x="6046122" y="3212869"/>
            <a:ext cx="2592000" cy="2592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86724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BRASS BILLET PRODUCTION UNIT </a:t>
            </a:r>
            <a:endParaRPr lang="tr-TR" sz="2800" dirty="0"/>
          </a:p>
        </p:txBody>
      </p:sp>
      <p:sp>
        <p:nvSpPr>
          <p:cNvPr id="3" name="İçerik Yer Tutucusu 2"/>
          <p:cNvSpPr>
            <a:spLocks noGrp="1"/>
          </p:cNvSpPr>
          <p:nvPr>
            <p:ph sz="quarter" idx="1"/>
          </p:nvPr>
        </p:nvSpPr>
        <p:spPr/>
        <p:txBody>
          <a:bodyPr>
            <a:normAutofit/>
          </a:bodyPr>
          <a:lstStyle/>
          <a:p>
            <a:r>
              <a:rPr lang="tr-TR" sz="1800" dirty="0" err="1"/>
              <a:t>Capacity</a:t>
            </a:r>
            <a:r>
              <a:rPr lang="tr-TR" sz="1800" dirty="0"/>
              <a:t> :  450 </a:t>
            </a:r>
            <a:r>
              <a:rPr lang="tr-TR" sz="1800" dirty="0" err="1"/>
              <a:t>Mt</a:t>
            </a:r>
            <a:r>
              <a:rPr lang="tr-TR" sz="1800" dirty="0"/>
              <a:t>/</a:t>
            </a:r>
            <a:r>
              <a:rPr lang="tr-TR" sz="1800" dirty="0" err="1"/>
              <a:t>Month</a:t>
            </a:r>
            <a:r>
              <a:rPr lang="tr-TR" sz="1800" dirty="0"/>
              <a:t> </a:t>
            </a:r>
          </a:p>
          <a:p>
            <a:pPr marL="0" indent="0">
              <a:buNone/>
            </a:pPr>
            <a:endParaRPr lang="tr-TR" sz="1800" dirty="0"/>
          </a:p>
          <a:p>
            <a:pPr marL="0" indent="0">
              <a:buNone/>
            </a:pPr>
            <a:endParaRPr lang="tr-TR" sz="1800" dirty="0"/>
          </a:p>
        </p:txBody>
      </p:sp>
      <p:pic>
        <p:nvPicPr>
          <p:cNvPr id="5" name="Resim 4" descr="C:\Users\Hp\Desktop\20180206_153642_resiz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5225" y="2375757"/>
            <a:ext cx="2952328" cy="352103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Resim 5" descr="C:\Users\Hp\Desktop\20180206_153700_resiz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375757"/>
            <a:ext cx="2808313" cy="352103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Resim 6" descr="C:\Users\Hp\Desktop\20180206_154415_resiz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375757"/>
            <a:ext cx="1872208" cy="352103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39149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800" b="1" dirty="0"/>
              <a:t>STAINLESS PRODUCTION INDUCTION FURNACE</a:t>
            </a:r>
          </a:p>
        </p:txBody>
      </p:sp>
      <p:sp>
        <p:nvSpPr>
          <p:cNvPr id="3" name="İçerik Yer Tutucusu 2"/>
          <p:cNvSpPr>
            <a:spLocks noGrp="1"/>
          </p:cNvSpPr>
          <p:nvPr>
            <p:ph sz="quarter" idx="1"/>
          </p:nvPr>
        </p:nvSpPr>
        <p:spPr/>
        <p:txBody>
          <a:bodyPr/>
          <a:lstStyle/>
          <a:p>
            <a:r>
              <a:rPr lang="tr-TR" sz="1800" dirty="0"/>
              <a:t>Liquid Metal </a:t>
            </a:r>
            <a:r>
              <a:rPr lang="tr-TR" sz="1800" dirty="0" err="1"/>
              <a:t>Capacity</a:t>
            </a:r>
            <a:r>
              <a:rPr lang="tr-TR" sz="1800" dirty="0"/>
              <a:t> : 500 </a:t>
            </a:r>
            <a:r>
              <a:rPr lang="tr-TR" sz="1800" dirty="0" err="1"/>
              <a:t>Kgs</a:t>
            </a:r>
            <a:endParaRPr lang="tr-TR" sz="1800" dirty="0"/>
          </a:p>
          <a:p>
            <a:r>
              <a:rPr lang="tr-TR" sz="1800" dirty="0" err="1"/>
              <a:t>Production</a:t>
            </a:r>
            <a:r>
              <a:rPr lang="tr-TR" sz="1800" dirty="0"/>
              <a:t> </a:t>
            </a:r>
            <a:r>
              <a:rPr lang="tr-TR" sz="1800" dirty="0" err="1"/>
              <a:t>Capacity</a:t>
            </a:r>
            <a:r>
              <a:rPr lang="tr-TR" sz="1800" dirty="0"/>
              <a:t> : 200 </a:t>
            </a:r>
            <a:r>
              <a:rPr lang="tr-TR" sz="1800" dirty="0" err="1"/>
              <a:t>Mt</a:t>
            </a:r>
            <a:r>
              <a:rPr lang="tr-TR" sz="1800" dirty="0"/>
              <a:t>/</a:t>
            </a:r>
            <a:r>
              <a:rPr lang="tr-TR" sz="1800" dirty="0" err="1"/>
              <a:t>Month</a:t>
            </a:r>
            <a:endParaRPr lang="tr-TR" sz="1800" dirty="0"/>
          </a:p>
          <a:p>
            <a:pPr marL="0" indent="0">
              <a:buNone/>
            </a:pPr>
            <a:endParaRPr lang="tr-TR" dirty="0"/>
          </a:p>
        </p:txBody>
      </p:sp>
      <p:pic>
        <p:nvPicPr>
          <p:cNvPr id="4" name="Resim 3" descr="C:\Users\Hp\Desktop\20190213_1122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73436" y="3091260"/>
            <a:ext cx="3726180" cy="209740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329977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832</TotalTime>
  <Words>931</Words>
  <Application>Microsoft Office PowerPoint</Application>
  <PresentationFormat>On-screen Show (4:3)</PresentationFormat>
  <Paragraphs>111</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Andalus</vt:lpstr>
      <vt:lpstr>Arial</vt:lpstr>
      <vt:lpstr>Arial Black</vt:lpstr>
      <vt:lpstr>Calibri</vt:lpstr>
      <vt:lpstr>Georgia</vt:lpstr>
      <vt:lpstr>Times New Roman</vt:lpstr>
      <vt:lpstr>Wingdings</vt:lpstr>
      <vt:lpstr>Wingdings 2</vt:lpstr>
      <vt:lpstr>Kent</vt:lpstr>
      <vt:lpstr>ELIT YATIRIM </vt:lpstr>
      <vt:lpstr>ABOUT COMPANY </vt:lpstr>
      <vt:lpstr>PRODUCTS</vt:lpstr>
      <vt:lpstr>MARKETS FOR PRODUCTS</vt:lpstr>
      <vt:lpstr>FURNACES FOR ALUMINIUM PRODUCTION</vt:lpstr>
      <vt:lpstr>FURNACES FOR ALUMINIUM PRODUCTION</vt:lpstr>
      <vt:lpstr>FURNACES FOR ALUMINIUM PRODUCTION</vt:lpstr>
      <vt:lpstr>BRASS BILLET PRODUCTION UNIT </vt:lpstr>
      <vt:lpstr>STAINLESS PRODUCTION INDUCTION FURNACE</vt:lpstr>
      <vt:lpstr>LABORATORY</vt:lpstr>
      <vt:lpstr>LABORATORY</vt:lpstr>
      <vt:lpstr>SCRAP TYPES</vt:lpstr>
      <vt:lpstr>PowerPoint Presentation</vt:lpstr>
      <vt:lpstr>PowerPoint Presentation</vt:lpstr>
      <vt:lpstr>PowerPoint Presentation</vt:lpstr>
      <vt:lpstr>MASTER ALLOY PREPARATION FOR PRODUCTION</vt:lpstr>
      <vt:lpstr>MELTING PROCESS</vt:lpstr>
      <vt:lpstr>MELTING PROCESS</vt:lpstr>
      <vt:lpstr>INGOT DIMENSIONS</vt:lpstr>
      <vt:lpstr>INGOT PICTURE</vt:lpstr>
      <vt:lpstr>PACKING-BUNDLE</vt:lpstr>
      <vt:lpstr>PACKING-PALLET</vt:lpstr>
      <vt:lpstr>QUALITY CERTIFICATE</vt:lpstr>
      <vt:lpstr>DEGASSING </vt:lpstr>
      <vt:lpstr>FE % IN OUR PRODUCTION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ELIT YATIRIM</dc:title>
  <dc:creator>Hp</dc:creator>
  <cp:lastModifiedBy>User</cp:lastModifiedBy>
  <cp:revision>158</cp:revision>
  <dcterms:created xsi:type="dcterms:W3CDTF">2018-11-05T04:16:16Z</dcterms:created>
  <dcterms:modified xsi:type="dcterms:W3CDTF">2023-07-05T07:03:49Z</dcterms:modified>
</cp:coreProperties>
</file>